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320" r:id="rId3"/>
    <p:sldId id="257" r:id="rId4"/>
    <p:sldId id="307" r:id="rId5"/>
    <p:sldId id="296" r:id="rId6"/>
    <p:sldId id="323" r:id="rId7"/>
    <p:sldId id="278" r:id="rId8"/>
    <p:sldId id="294" r:id="rId9"/>
    <p:sldId id="324" r:id="rId10"/>
    <p:sldId id="326" r:id="rId11"/>
    <p:sldId id="300" r:id="rId12"/>
    <p:sldId id="327" r:id="rId13"/>
    <p:sldId id="328" r:id="rId14"/>
    <p:sldId id="329" r:id="rId15"/>
    <p:sldId id="330" r:id="rId16"/>
    <p:sldId id="331" r:id="rId17"/>
    <p:sldId id="345" r:id="rId18"/>
    <p:sldId id="346" r:id="rId19"/>
    <p:sldId id="336" r:id="rId20"/>
    <p:sldId id="347" r:id="rId21"/>
    <p:sldId id="348" r:id="rId22"/>
    <p:sldId id="337" r:id="rId23"/>
    <p:sldId id="340" r:id="rId24"/>
    <p:sldId id="344" r:id="rId25"/>
    <p:sldId id="343"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6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宸 夜" initials="宸" lastIdx="0" clrIdx="0">
    <p:extLst>
      <p:ext uri="{19B8F6BF-5375-455C-9EA6-DF929625EA0E}">
        <p15:presenceInfo xmlns:p15="http://schemas.microsoft.com/office/powerpoint/2012/main" userId="b4c7387d8e04b7c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47" autoAdjust="0"/>
    <p:restoredTop sz="93945" autoAdjust="0"/>
  </p:normalViewPr>
  <p:slideViewPr>
    <p:cSldViewPr snapToGrid="0" showGuides="1">
      <p:cViewPr varScale="1">
        <p:scale>
          <a:sx n="82" d="100"/>
          <a:sy n="82" d="100"/>
        </p:scale>
        <p:origin x="1056" y="72"/>
      </p:cViewPr>
      <p:guideLst>
        <p:guide orient="horz" pos="1162"/>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B725A-BFDD-44D0-A8D3-61766B07B7F1}" type="datetimeFigureOut">
              <a:rPr lang="zh-CN" altLang="en-US" smtClean="0"/>
              <a:t>2024/12/6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BCC932-0C1F-4C94-8B9A-3944ABBB4E30}" type="slidenum">
              <a:rPr lang="zh-CN" altLang="en-US" smtClean="0"/>
              <a:t>‹Nº›</a:t>
            </a:fld>
            <a:endParaRPr lang="zh-CN" altLang="en-US"/>
          </a:p>
        </p:txBody>
      </p:sp>
    </p:spTree>
    <p:extLst>
      <p:ext uri="{BB962C8B-B14F-4D97-AF65-F5344CB8AC3E}">
        <p14:creationId xmlns:p14="http://schemas.microsoft.com/office/powerpoint/2010/main" val="2947105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BCC932-0C1F-4C94-8B9A-3944ABBB4E30}" type="slidenum">
              <a:rPr lang="zh-CN" altLang="en-US" smtClean="0"/>
              <a:t>1</a:t>
            </a:fld>
            <a:endParaRPr lang="zh-CN" altLang="en-US"/>
          </a:p>
        </p:txBody>
      </p:sp>
    </p:spTree>
    <p:extLst>
      <p:ext uri="{BB962C8B-B14F-4D97-AF65-F5344CB8AC3E}">
        <p14:creationId xmlns:p14="http://schemas.microsoft.com/office/powerpoint/2010/main" val="3242020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6BF3F-BF01-3B3E-1A53-FB433FC104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4B6B3D-4547-1A45-5EA1-63B537EAA0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D154BE-17B9-5EE7-CA4F-2ED7E7525E3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8D7A964-53BC-0AAE-8559-CB34F546CD0D}"/>
              </a:ext>
            </a:extLst>
          </p:cNvPr>
          <p:cNvSpPr>
            <a:spLocks noGrp="1"/>
          </p:cNvSpPr>
          <p:nvPr>
            <p:ph type="sldNum" sz="quarter" idx="10"/>
          </p:nvPr>
        </p:nvSpPr>
        <p:spPr/>
        <p:txBody>
          <a:bodyPr/>
          <a:lstStyle/>
          <a:p>
            <a:fld id="{B9BCC932-0C1F-4C94-8B9A-3944ABBB4E30}" type="slidenum">
              <a:rPr lang="zh-CN" altLang="en-US" smtClean="0"/>
              <a:t>10</a:t>
            </a:fld>
            <a:endParaRPr lang="zh-CN" altLang="en-US"/>
          </a:p>
        </p:txBody>
      </p:sp>
    </p:spTree>
    <p:extLst>
      <p:ext uri="{BB962C8B-B14F-4D97-AF65-F5344CB8AC3E}">
        <p14:creationId xmlns:p14="http://schemas.microsoft.com/office/powerpoint/2010/main" val="3815613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18AC1-DA1C-5A3B-CE4E-4CA7F6AB51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C03EB3-9A1E-C237-1DC8-A1E67F1552F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BAE6BD4-9038-5735-BB5F-0A8B425AED1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DD743E5-4246-BD68-F0C5-B1614EE5FD39}"/>
              </a:ext>
            </a:extLst>
          </p:cNvPr>
          <p:cNvSpPr>
            <a:spLocks noGrp="1"/>
          </p:cNvSpPr>
          <p:nvPr>
            <p:ph type="sldNum" sz="quarter" idx="10"/>
          </p:nvPr>
        </p:nvSpPr>
        <p:spPr/>
        <p:txBody>
          <a:bodyPr/>
          <a:lstStyle/>
          <a:p>
            <a:fld id="{B9BCC932-0C1F-4C94-8B9A-3944ABBB4E30}" type="slidenum">
              <a:rPr lang="zh-CN" altLang="en-US" smtClean="0"/>
              <a:t>11</a:t>
            </a:fld>
            <a:endParaRPr lang="zh-CN" altLang="en-US"/>
          </a:p>
        </p:txBody>
      </p:sp>
    </p:spTree>
    <p:extLst>
      <p:ext uri="{BB962C8B-B14F-4D97-AF65-F5344CB8AC3E}">
        <p14:creationId xmlns:p14="http://schemas.microsoft.com/office/powerpoint/2010/main" val="2241468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D1032-93E6-1490-9EAB-64C85E1919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24B9F4-F06F-DD3A-DB3E-7C53145BFB6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A20815-8919-9823-FAC7-B6D696BE7CC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EA963CA-657D-828A-71F4-FFA02DD93E88}"/>
              </a:ext>
            </a:extLst>
          </p:cNvPr>
          <p:cNvSpPr>
            <a:spLocks noGrp="1"/>
          </p:cNvSpPr>
          <p:nvPr>
            <p:ph type="sldNum" sz="quarter" idx="10"/>
          </p:nvPr>
        </p:nvSpPr>
        <p:spPr/>
        <p:txBody>
          <a:bodyPr/>
          <a:lstStyle/>
          <a:p>
            <a:fld id="{B9BCC932-0C1F-4C94-8B9A-3944ABBB4E30}" type="slidenum">
              <a:rPr lang="zh-CN" altLang="en-US" smtClean="0"/>
              <a:t>12</a:t>
            </a:fld>
            <a:endParaRPr lang="zh-CN" altLang="en-US"/>
          </a:p>
        </p:txBody>
      </p:sp>
    </p:spTree>
    <p:extLst>
      <p:ext uri="{BB962C8B-B14F-4D97-AF65-F5344CB8AC3E}">
        <p14:creationId xmlns:p14="http://schemas.microsoft.com/office/powerpoint/2010/main" val="1934251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487BE-23C1-DDD1-2934-846E4DBCBC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4D8272-8DFE-F369-800E-31C9CD8772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99EFAB-803E-C4E0-5F4A-174C0C3AEFE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11FFAC4-9507-3360-6FCB-D040049053EE}"/>
              </a:ext>
            </a:extLst>
          </p:cNvPr>
          <p:cNvSpPr>
            <a:spLocks noGrp="1"/>
          </p:cNvSpPr>
          <p:nvPr>
            <p:ph type="sldNum" sz="quarter" idx="10"/>
          </p:nvPr>
        </p:nvSpPr>
        <p:spPr/>
        <p:txBody>
          <a:bodyPr/>
          <a:lstStyle/>
          <a:p>
            <a:fld id="{B9BCC932-0C1F-4C94-8B9A-3944ABBB4E30}" type="slidenum">
              <a:rPr lang="zh-CN" altLang="en-US" smtClean="0"/>
              <a:t>13</a:t>
            </a:fld>
            <a:endParaRPr lang="zh-CN" altLang="en-US"/>
          </a:p>
        </p:txBody>
      </p:sp>
    </p:spTree>
    <p:extLst>
      <p:ext uri="{BB962C8B-B14F-4D97-AF65-F5344CB8AC3E}">
        <p14:creationId xmlns:p14="http://schemas.microsoft.com/office/powerpoint/2010/main" val="1307554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68EEE-2BEC-2E36-3DD9-AE954A4624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2ABEBA-0362-770B-DB8A-68DB94051B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98622B-F4B0-40A6-AC85-E5D6191C7CA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B25962E-030D-DFA4-6CA7-036A7591BF02}"/>
              </a:ext>
            </a:extLst>
          </p:cNvPr>
          <p:cNvSpPr>
            <a:spLocks noGrp="1"/>
          </p:cNvSpPr>
          <p:nvPr>
            <p:ph type="sldNum" sz="quarter" idx="10"/>
          </p:nvPr>
        </p:nvSpPr>
        <p:spPr/>
        <p:txBody>
          <a:bodyPr/>
          <a:lstStyle/>
          <a:p>
            <a:fld id="{B9BCC932-0C1F-4C94-8B9A-3944ABBB4E30}" type="slidenum">
              <a:rPr lang="zh-CN" altLang="en-US" smtClean="0"/>
              <a:t>14</a:t>
            </a:fld>
            <a:endParaRPr lang="zh-CN" altLang="en-US"/>
          </a:p>
        </p:txBody>
      </p:sp>
    </p:spTree>
    <p:extLst>
      <p:ext uri="{BB962C8B-B14F-4D97-AF65-F5344CB8AC3E}">
        <p14:creationId xmlns:p14="http://schemas.microsoft.com/office/powerpoint/2010/main" val="628605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48358-A5FD-4B2A-EC3E-3320946471C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F46F942-22D3-9537-BD22-00FF576C16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0C750F-C581-B549-B94D-91097BEE0EF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FACD691-78A8-7199-A4C9-799225827F06}"/>
              </a:ext>
            </a:extLst>
          </p:cNvPr>
          <p:cNvSpPr>
            <a:spLocks noGrp="1"/>
          </p:cNvSpPr>
          <p:nvPr>
            <p:ph type="sldNum" sz="quarter" idx="10"/>
          </p:nvPr>
        </p:nvSpPr>
        <p:spPr/>
        <p:txBody>
          <a:bodyPr/>
          <a:lstStyle/>
          <a:p>
            <a:fld id="{B9BCC932-0C1F-4C94-8B9A-3944ABBB4E30}" type="slidenum">
              <a:rPr lang="zh-CN" altLang="en-US" smtClean="0"/>
              <a:t>15</a:t>
            </a:fld>
            <a:endParaRPr lang="zh-CN" altLang="en-US"/>
          </a:p>
        </p:txBody>
      </p:sp>
    </p:spTree>
    <p:extLst>
      <p:ext uri="{BB962C8B-B14F-4D97-AF65-F5344CB8AC3E}">
        <p14:creationId xmlns:p14="http://schemas.microsoft.com/office/powerpoint/2010/main" val="1700678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14715-8403-438E-088D-91273DFB77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7FDCDB4-CBCE-895A-8721-42524004A1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A69D9C-81BE-0B23-F90F-7014A213445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CD03522-5FD3-32A2-FAA0-3C3A7BCBC2A9}"/>
              </a:ext>
            </a:extLst>
          </p:cNvPr>
          <p:cNvSpPr>
            <a:spLocks noGrp="1"/>
          </p:cNvSpPr>
          <p:nvPr>
            <p:ph type="sldNum" sz="quarter" idx="10"/>
          </p:nvPr>
        </p:nvSpPr>
        <p:spPr/>
        <p:txBody>
          <a:bodyPr/>
          <a:lstStyle/>
          <a:p>
            <a:fld id="{B9BCC932-0C1F-4C94-8B9A-3944ABBB4E30}" type="slidenum">
              <a:rPr lang="zh-CN" altLang="en-US" smtClean="0"/>
              <a:t>16</a:t>
            </a:fld>
            <a:endParaRPr lang="zh-CN" altLang="en-US"/>
          </a:p>
        </p:txBody>
      </p:sp>
    </p:spTree>
    <p:extLst>
      <p:ext uri="{BB962C8B-B14F-4D97-AF65-F5344CB8AC3E}">
        <p14:creationId xmlns:p14="http://schemas.microsoft.com/office/powerpoint/2010/main" val="337295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39747-E978-7D9F-71F2-C0BE48F89C1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9455C9-E4B7-CDC6-BC56-D3241FCD3AB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D7E759-4DBC-7491-6630-86500A8D1D2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FDFEC79-4E5E-F11A-07DA-17C2FE1DD21C}"/>
              </a:ext>
            </a:extLst>
          </p:cNvPr>
          <p:cNvSpPr>
            <a:spLocks noGrp="1"/>
          </p:cNvSpPr>
          <p:nvPr>
            <p:ph type="sldNum" sz="quarter" idx="10"/>
          </p:nvPr>
        </p:nvSpPr>
        <p:spPr/>
        <p:txBody>
          <a:bodyPr/>
          <a:lstStyle/>
          <a:p>
            <a:fld id="{B9BCC932-0C1F-4C94-8B9A-3944ABBB4E30}" type="slidenum">
              <a:rPr lang="zh-CN" altLang="en-US" smtClean="0"/>
              <a:t>17</a:t>
            </a:fld>
            <a:endParaRPr lang="zh-CN" altLang="en-US"/>
          </a:p>
        </p:txBody>
      </p:sp>
    </p:spTree>
    <p:extLst>
      <p:ext uri="{BB962C8B-B14F-4D97-AF65-F5344CB8AC3E}">
        <p14:creationId xmlns:p14="http://schemas.microsoft.com/office/powerpoint/2010/main" val="256914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C6E1E-C8B9-8332-3A13-53CDD1C62C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1777008-7F8F-7BA1-08D4-7FC79FFC49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7DBBB0-1B23-89D3-0816-86399E8122E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5877D71-0E2B-BE94-A7E6-5883BA06E56D}"/>
              </a:ext>
            </a:extLst>
          </p:cNvPr>
          <p:cNvSpPr>
            <a:spLocks noGrp="1"/>
          </p:cNvSpPr>
          <p:nvPr>
            <p:ph type="sldNum" sz="quarter" idx="10"/>
          </p:nvPr>
        </p:nvSpPr>
        <p:spPr/>
        <p:txBody>
          <a:bodyPr/>
          <a:lstStyle/>
          <a:p>
            <a:fld id="{B9BCC932-0C1F-4C94-8B9A-3944ABBB4E30}" type="slidenum">
              <a:rPr lang="zh-CN" altLang="en-US" smtClean="0"/>
              <a:t>18</a:t>
            </a:fld>
            <a:endParaRPr lang="zh-CN" altLang="en-US"/>
          </a:p>
        </p:txBody>
      </p:sp>
    </p:spTree>
    <p:extLst>
      <p:ext uri="{BB962C8B-B14F-4D97-AF65-F5344CB8AC3E}">
        <p14:creationId xmlns:p14="http://schemas.microsoft.com/office/powerpoint/2010/main" val="1665620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D090B-D976-D369-E2EF-57DC1E24D63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A8827D-C2E6-B89F-DB5D-EB69AFFD54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69CE9ED-6DDC-4404-99AE-D60F697BF10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D705CA9-9E01-C635-DBEC-3A07086A751F}"/>
              </a:ext>
            </a:extLst>
          </p:cNvPr>
          <p:cNvSpPr>
            <a:spLocks noGrp="1"/>
          </p:cNvSpPr>
          <p:nvPr>
            <p:ph type="sldNum" sz="quarter" idx="10"/>
          </p:nvPr>
        </p:nvSpPr>
        <p:spPr/>
        <p:txBody>
          <a:bodyPr/>
          <a:lstStyle/>
          <a:p>
            <a:fld id="{B9BCC932-0C1F-4C94-8B9A-3944ABBB4E30}" type="slidenum">
              <a:rPr lang="zh-CN" altLang="en-US" smtClean="0"/>
              <a:t>19</a:t>
            </a:fld>
            <a:endParaRPr lang="zh-CN" altLang="en-US"/>
          </a:p>
        </p:txBody>
      </p:sp>
    </p:spTree>
    <p:extLst>
      <p:ext uri="{BB962C8B-B14F-4D97-AF65-F5344CB8AC3E}">
        <p14:creationId xmlns:p14="http://schemas.microsoft.com/office/powerpoint/2010/main" val="457105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BCC932-0C1F-4C94-8B9A-3944ABBB4E30}" type="slidenum">
              <a:rPr lang="zh-CN" altLang="en-US" smtClean="0"/>
              <a:t>2</a:t>
            </a:fld>
            <a:endParaRPr lang="zh-CN" altLang="en-US"/>
          </a:p>
        </p:txBody>
      </p:sp>
    </p:spTree>
    <p:extLst>
      <p:ext uri="{BB962C8B-B14F-4D97-AF65-F5344CB8AC3E}">
        <p14:creationId xmlns:p14="http://schemas.microsoft.com/office/powerpoint/2010/main" val="1800337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59ACB-A24F-D424-35B7-BDEAB4A8EB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8A7A08-E3F1-526C-E8A9-CFC8BEDE2E3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AD82EDF-302C-2C53-A1FD-5394F65F60E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DCA4A1E-C154-34B8-99CB-C713D806C7C4}"/>
              </a:ext>
            </a:extLst>
          </p:cNvPr>
          <p:cNvSpPr>
            <a:spLocks noGrp="1"/>
          </p:cNvSpPr>
          <p:nvPr>
            <p:ph type="sldNum" sz="quarter" idx="10"/>
          </p:nvPr>
        </p:nvSpPr>
        <p:spPr/>
        <p:txBody>
          <a:bodyPr/>
          <a:lstStyle/>
          <a:p>
            <a:fld id="{B9BCC932-0C1F-4C94-8B9A-3944ABBB4E30}" type="slidenum">
              <a:rPr lang="zh-CN" altLang="en-US" smtClean="0"/>
              <a:t>20</a:t>
            </a:fld>
            <a:endParaRPr lang="zh-CN" altLang="en-US"/>
          </a:p>
        </p:txBody>
      </p:sp>
    </p:spTree>
    <p:extLst>
      <p:ext uri="{BB962C8B-B14F-4D97-AF65-F5344CB8AC3E}">
        <p14:creationId xmlns:p14="http://schemas.microsoft.com/office/powerpoint/2010/main" val="3579531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D6E72-E32C-70EE-E009-6512BE6148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1AC97A-F7BF-D093-05F3-BE5E431F23A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04AE24-3344-F6EA-81F9-D7023242D4C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6483CDE-C388-7C31-0CFA-59D197A9F24A}"/>
              </a:ext>
            </a:extLst>
          </p:cNvPr>
          <p:cNvSpPr>
            <a:spLocks noGrp="1"/>
          </p:cNvSpPr>
          <p:nvPr>
            <p:ph type="sldNum" sz="quarter" idx="10"/>
          </p:nvPr>
        </p:nvSpPr>
        <p:spPr/>
        <p:txBody>
          <a:bodyPr/>
          <a:lstStyle/>
          <a:p>
            <a:fld id="{B9BCC932-0C1F-4C94-8B9A-3944ABBB4E30}" type="slidenum">
              <a:rPr lang="zh-CN" altLang="en-US" smtClean="0"/>
              <a:t>21</a:t>
            </a:fld>
            <a:endParaRPr lang="zh-CN" altLang="en-US"/>
          </a:p>
        </p:txBody>
      </p:sp>
    </p:spTree>
    <p:extLst>
      <p:ext uri="{BB962C8B-B14F-4D97-AF65-F5344CB8AC3E}">
        <p14:creationId xmlns:p14="http://schemas.microsoft.com/office/powerpoint/2010/main" val="1683185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2B3F0-99A0-D316-6361-8AD8CE224A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44283A-1C4A-FC9B-931D-D9D87B3FE5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C07510-D69A-DA7A-608A-DFA9C1E7259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B41F3A6-4707-D240-96C0-B1A3485D78D3}"/>
              </a:ext>
            </a:extLst>
          </p:cNvPr>
          <p:cNvSpPr>
            <a:spLocks noGrp="1"/>
          </p:cNvSpPr>
          <p:nvPr>
            <p:ph type="sldNum" sz="quarter" idx="10"/>
          </p:nvPr>
        </p:nvSpPr>
        <p:spPr/>
        <p:txBody>
          <a:bodyPr/>
          <a:lstStyle/>
          <a:p>
            <a:fld id="{B9BCC932-0C1F-4C94-8B9A-3944ABBB4E30}" type="slidenum">
              <a:rPr lang="zh-CN" altLang="en-US" smtClean="0"/>
              <a:t>22</a:t>
            </a:fld>
            <a:endParaRPr lang="zh-CN" altLang="en-US"/>
          </a:p>
        </p:txBody>
      </p:sp>
    </p:spTree>
    <p:extLst>
      <p:ext uri="{BB962C8B-B14F-4D97-AF65-F5344CB8AC3E}">
        <p14:creationId xmlns:p14="http://schemas.microsoft.com/office/powerpoint/2010/main" val="2868025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93F94-299C-9CC5-6DCE-F6534A6B82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E19652-D772-9C2D-F946-530EA6A5223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F3C45A-FAEC-073D-E2CC-8C4E1F294FE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262C0F2-A5AB-1234-2548-7DFD62EC84F6}"/>
              </a:ext>
            </a:extLst>
          </p:cNvPr>
          <p:cNvSpPr>
            <a:spLocks noGrp="1"/>
          </p:cNvSpPr>
          <p:nvPr>
            <p:ph type="sldNum" sz="quarter" idx="10"/>
          </p:nvPr>
        </p:nvSpPr>
        <p:spPr/>
        <p:txBody>
          <a:bodyPr/>
          <a:lstStyle/>
          <a:p>
            <a:fld id="{B9BCC932-0C1F-4C94-8B9A-3944ABBB4E30}" type="slidenum">
              <a:rPr lang="zh-CN" altLang="en-US" smtClean="0"/>
              <a:t>23</a:t>
            </a:fld>
            <a:endParaRPr lang="zh-CN" altLang="en-US"/>
          </a:p>
        </p:txBody>
      </p:sp>
    </p:spTree>
    <p:extLst>
      <p:ext uri="{BB962C8B-B14F-4D97-AF65-F5344CB8AC3E}">
        <p14:creationId xmlns:p14="http://schemas.microsoft.com/office/powerpoint/2010/main" val="3261376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93F94-299C-9CC5-6DCE-F6534A6B82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E19652-D772-9C2D-F946-530EA6A5223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F3C45A-FAEC-073D-E2CC-8C4E1F294FE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262C0F2-A5AB-1234-2548-7DFD62EC84F6}"/>
              </a:ext>
            </a:extLst>
          </p:cNvPr>
          <p:cNvSpPr>
            <a:spLocks noGrp="1"/>
          </p:cNvSpPr>
          <p:nvPr>
            <p:ph type="sldNum" sz="quarter" idx="10"/>
          </p:nvPr>
        </p:nvSpPr>
        <p:spPr/>
        <p:txBody>
          <a:bodyPr/>
          <a:lstStyle/>
          <a:p>
            <a:fld id="{B9BCC932-0C1F-4C94-8B9A-3944ABBB4E30}" type="slidenum">
              <a:rPr lang="zh-CN" altLang="en-US" smtClean="0"/>
              <a:t>24</a:t>
            </a:fld>
            <a:endParaRPr lang="zh-CN" altLang="en-US"/>
          </a:p>
        </p:txBody>
      </p:sp>
    </p:spTree>
    <p:extLst>
      <p:ext uri="{BB962C8B-B14F-4D97-AF65-F5344CB8AC3E}">
        <p14:creationId xmlns:p14="http://schemas.microsoft.com/office/powerpoint/2010/main" val="1814509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DE3B4-63F0-2513-333E-356051A526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9B4D1C-2C93-51B9-32B8-BEADCD81FF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BBB2FA-2F93-B4FC-919D-D68405FCAE9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2355A74-BB43-D7F2-D06C-2F14F35BE76F}"/>
              </a:ext>
            </a:extLst>
          </p:cNvPr>
          <p:cNvSpPr>
            <a:spLocks noGrp="1"/>
          </p:cNvSpPr>
          <p:nvPr>
            <p:ph type="sldNum" sz="quarter" idx="10"/>
          </p:nvPr>
        </p:nvSpPr>
        <p:spPr/>
        <p:txBody>
          <a:bodyPr/>
          <a:lstStyle/>
          <a:p>
            <a:fld id="{B9BCC932-0C1F-4C94-8B9A-3944ABBB4E30}" type="slidenum">
              <a:rPr lang="zh-CN" altLang="en-US" smtClean="0"/>
              <a:t>25</a:t>
            </a:fld>
            <a:endParaRPr lang="zh-CN" altLang="en-US"/>
          </a:p>
        </p:txBody>
      </p:sp>
    </p:spTree>
    <p:extLst>
      <p:ext uri="{BB962C8B-B14F-4D97-AF65-F5344CB8AC3E}">
        <p14:creationId xmlns:p14="http://schemas.microsoft.com/office/powerpoint/2010/main" val="960649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BCC932-0C1F-4C94-8B9A-3944ABBB4E30}" type="slidenum">
              <a:rPr lang="zh-CN" altLang="en-US" smtClean="0"/>
              <a:t>3</a:t>
            </a:fld>
            <a:endParaRPr lang="zh-CN" altLang="en-US"/>
          </a:p>
        </p:txBody>
      </p:sp>
    </p:spTree>
    <p:extLst>
      <p:ext uri="{BB962C8B-B14F-4D97-AF65-F5344CB8AC3E}">
        <p14:creationId xmlns:p14="http://schemas.microsoft.com/office/powerpoint/2010/main" val="1004073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70EFF-990D-AC71-67CC-36F902B38F8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9FA451-3742-8A99-5332-51113E14FD2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39D82B-8851-9815-F757-DA281C4B19B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2685556-935A-A0F6-8DC9-CE3BBD47C349}"/>
              </a:ext>
            </a:extLst>
          </p:cNvPr>
          <p:cNvSpPr>
            <a:spLocks noGrp="1"/>
          </p:cNvSpPr>
          <p:nvPr>
            <p:ph type="sldNum" sz="quarter" idx="10"/>
          </p:nvPr>
        </p:nvSpPr>
        <p:spPr/>
        <p:txBody>
          <a:bodyPr/>
          <a:lstStyle/>
          <a:p>
            <a:fld id="{B9BCC932-0C1F-4C94-8B9A-3944ABBB4E30}" type="slidenum">
              <a:rPr lang="zh-CN" altLang="en-US" smtClean="0"/>
              <a:t>4</a:t>
            </a:fld>
            <a:endParaRPr lang="zh-CN" altLang="en-US"/>
          </a:p>
        </p:txBody>
      </p:sp>
    </p:spTree>
    <p:extLst>
      <p:ext uri="{BB962C8B-B14F-4D97-AF65-F5344CB8AC3E}">
        <p14:creationId xmlns:p14="http://schemas.microsoft.com/office/powerpoint/2010/main" val="2298013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13FA4-DFE7-C441-9408-597BBC8BAD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190405B-632F-0983-9C2A-8D97430558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2428EA-FF7E-BE1D-AC6E-8331872F0B4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A7164FE-E0FB-ECDB-997E-E3FCD4848B42}"/>
              </a:ext>
            </a:extLst>
          </p:cNvPr>
          <p:cNvSpPr>
            <a:spLocks noGrp="1"/>
          </p:cNvSpPr>
          <p:nvPr>
            <p:ph type="sldNum" sz="quarter" idx="10"/>
          </p:nvPr>
        </p:nvSpPr>
        <p:spPr/>
        <p:txBody>
          <a:bodyPr/>
          <a:lstStyle/>
          <a:p>
            <a:fld id="{B9BCC932-0C1F-4C94-8B9A-3944ABBB4E30}" type="slidenum">
              <a:rPr lang="zh-CN" altLang="en-US" smtClean="0"/>
              <a:t>5</a:t>
            </a:fld>
            <a:endParaRPr lang="zh-CN" altLang="en-US"/>
          </a:p>
        </p:txBody>
      </p:sp>
    </p:spTree>
    <p:extLst>
      <p:ext uri="{BB962C8B-B14F-4D97-AF65-F5344CB8AC3E}">
        <p14:creationId xmlns:p14="http://schemas.microsoft.com/office/powerpoint/2010/main" val="3605078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61B2B-9FA9-69B3-6725-5FB44F0D8F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7C86F95-9123-DE38-0378-E445F8EB10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E55EB8-E385-B084-2DF1-093FFE1C84E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49B1877-68AC-FC5C-D965-A4489F5BEE0D}"/>
              </a:ext>
            </a:extLst>
          </p:cNvPr>
          <p:cNvSpPr>
            <a:spLocks noGrp="1"/>
          </p:cNvSpPr>
          <p:nvPr>
            <p:ph type="sldNum" sz="quarter" idx="10"/>
          </p:nvPr>
        </p:nvSpPr>
        <p:spPr/>
        <p:txBody>
          <a:bodyPr/>
          <a:lstStyle/>
          <a:p>
            <a:fld id="{B9BCC932-0C1F-4C94-8B9A-3944ABBB4E30}" type="slidenum">
              <a:rPr lang="zh-CN" altLang="en-US" smtClean="0"/>
              <a:t>6</a:t>
            </a:fld>
            <a:endParaRPr lang="zh-CN" altLang="en-US"/>
          </a:p>
        </p:txBody>
      </p:sp>
    </p:spTree>
    <p:extLst>
      <p:ext uri="{BB962C8B-B14F-4D97-AF65-F5344CB8AC3E}">
        <p14:creationId xmlns:p14="http://schemas.microsoft.com/office/powerpoint/2010/main" val="1491548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BCC932-0C1F-4C94-8B9A-3944ABBB4E30}" type="slidenum">
              <a:rPr lang="zh-CN" altLang="en-US" smtClean="0"/>
              <a:t>7</a:t>
            </a:fld>
            <a:endParaRPr lang="zh-CN" altLang="en-US"/>
          </a:p>
        </p:txBody>
      </p:sp>
    </p:spTree>
    <p:extLst>
      <p:ext uri="{BB962C8B-B14F-4D97-AF65-F5344CB8AC3E}">
        <p14:creationId xmlns:p14="http://schemas.microsoft.com/office/powerpoint/2010/main" val="1237551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FB479-3295-1F04-CA8A-035E8B7600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D2D0C60-0C95-1BC8-C728-EF568B7788F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3828342-E67A-84D7-7865-8E866FEB174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F6A8C44-2371-A601-E6E7-84704C2F07D2}"/>
              </a:ext>
            </a:extLst>
          </p:cNvPr>
          <p:cNvSpPr>
            <a:spLocks noGrp="1"/>
          </p:cNvSpPr>
          <p:nvPr>
            <p:ph type="sldNum" sz="quarter" idx="10"/>
          </p:nvPr>
        </p:nvSpPr>
        <p:spPr/>
        <p:txBody>
          <a:bodyPr/>
          <a:lstStyle/>
          <a:p>
            <a:fld id="{B9BCC932-0C1F-4C94-8B9A-3944ABBB4E30}" type="slidenum">
              <a:rPr lang="zh-CN" altLang="en-US" smtClean="0"/>
              <a:t>8</a:t>
            </a:fld>
            <a:endParaRPr lang="zh-CN" altLang="en-US"/>
          </a:p>
        </p:txBody>
      </p:sp>
    </p:spTree>
    <p:extLst>
      <p:ext uri="{BB962C8B-B14F-4D97-AF65-F5344CB8AC3E}">
        <p14:creationId xmlns:p14="http://schemas.microsoft.com/office/powerpoint/2010/main" val="4268485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E322F-6194-B7EE-8308-86E61CF6F9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7556EE-AF5D-236D-8087-7A81F5DD395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752D28C-FD70-169E-C13A-77A6828D3D3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97D529C-02BC-66C4-560C-34D3ADEE42ED}"/>
              </a:ext>
            </a:extLst>
          </p:cNvPr>
          <p:cNvSpPr>
            <a:spLocks noGrp="1"/>
          </p:cNvSpPr>
          <p:nvPr>
            <p:ph type="sldNum" sz="quarter" idx="10"/>
          </p:nvPr>
        </p:nvSpPr>
        <p:spPr/>
        <p:txBody>
          <a:bodyPr/>
          <a:lstStyle/>
          <a:p>
            <a:fld id="{B9BCC932-0C1F-4C94-8B9A-3944ABBB4E30}" type="slidenum">
              <a:rPr lang="zh-CN" altLang="en-US" smtClean="0"/>
              <a:t>9</a:t>
            </a:fld>
            <a:endParaRPr lang="zh-CN" altLang="en-US"/>
          </a:p>
        </p:txBody>
      </p:sp>
    </p:spTree>
    <p:extLst>
      <p:ext uri="{BB962C8B-B14F-4D97-AF65-F5344CB8AC3E}">
        <p14:creationId xmlns:p14="http://schemas.microsoft.com/office/powerpoint/2010/main" val="3537774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t">
            <a:normAutofit/>
          </a:bodyPr>
          <a:lstStyle>
            <a:lvl1pPr algn="ctr">
              <a:defRPr sz="6000"/>
            </a:lvl1pPr>
          </a:lstStyle>
          <a:p>
            <a:r>
              <a:rPr lang="es" altLang="en-US" sz="5300">
                <a:latin typeface="Arya"/>
                <a:ea typeface="Arya"/>
              </a:rPr>
              <a:t>Haga clic aquí para editar estilos de encabezado</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 altLang="en-US">
                <a:latin typeface="Arya"/>
                <a:ea typeface="Arya"/>
              </a:rPr>
              <a:t>Haga clic para editar el estilo de subtítulo maestro</a:t>
            </a:r>
          </a:p>
        </p:txBody>
      </p:sp>
      <p:sp>
        <p:nvSpPr>
          <p:cNvPr id="4" name="日期占位符 3"/>
          <p:cNvSpPr>
            <a:spLocks noGrp="1"/>
          </p:cNvSpPr>
          <p:nvPr>
            <p:ph type="dt" sz="half" idx="10"/>
          </p:nvPr>
        </p:nvSpPr>
        <p:spPr/>
        <p:txBody>
          <a:bodyPr>
            <a:normAutofit/>
          </a:bodyPr>
          <a:lstStyle/>
          <a:p>
            <a:fld id="{8AF6F278-ABF0-48CA-ADF0-1D43CCA8A181}" type="datetimeFigureOut">
              <a:rPr lang="es" altLang="en-US" sz="1100" smtClean="0">
                <a:latin typeface="Arya"/>
                <a:ea typeface="Arya"/>
              </a:rPr>
              <a:t>06/12/2024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F46799FB-52B8-4698-BECF-01ADD9E846BE}" type="slidenum">
              <a:rPr lang="es" altLang="en-US" smtClean="0">
                <a:latin typeface="Arya"/>
                <a:ea typeface="Arya"/>
              </a:rPr>
              <a:t>‹Nº›</a:t>
            </a:fld>
            <a:endParaRPr lang="zh-CN" altLang="en-US"/>
          </a:p>
        </p:txBody>
      </p:sp>
    </p:spTree>
    <p:extLst>
      <p:ext uri="{BB962C8B-B14F-4D97-AF65-F5344CB8AC3E}">
        <p14:creationId xmlns:p14="http://schemas.microsoft.com/office/powerpoint/2010/main" val="2155440255"/>
      </p:ext>
    </p:extLst>
  </p:cSld>
  <p:clrMapOvr>
    <a:masterClrMapping/>
  </p:clrMapOvr>
  <mc:AlternateContent xmlns:mc="http://schemas.openxmlformats.org/markup-compatibility/2006" xmlns:p14="http://schemas.microsoft.com/office/powerpoint/2010/main">
    <mc:Choice Requires="p14">
      <p:transition p14:dur="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s" altLang="en-US">
                <a:latin typeface="Arya"/>
                <a:ea typeface="Arya"/>
              </a:rPr>
              <a:t>Haga clic aquí para editar estilos de</a:t>
            </a:r>
          </a:p>
        </p:txBody>
      </p:sp>
      <p:sp>
        <p:nvSpPr>
          <p:cNvPr id="3" name="竖排文字占位符 2"/>
          <p:cNvSpPr>
            <a:spLocks noGrp="1"/>
          </p:cNvSpPr>
          <p:nvPr>
            <p:ph type="body" orient="vert" idx="1"/>
          </p:nvPr>
        </p:nvSpPr>
        <p:spPr/>
        <p:txBody>
          <a:bodyPr vert="vert">
            <a:normAutofit/>
          </a:bodyPr>
          <a:lstStyle/>
          <a:p>
            <a:pPr lvl="0"/>
            <a:r>
              <a:rPr lang="es" altLang="en-US">
                <a:latin typeface="Arya"/>
                <a:ea typeface="Arya"/>
              </a:rPr>
              <a:t>Editar estilo de texto</a:t>
            </a:r>
          </a:p>
          <a:p>
            <a:pPr lvl="1"/>
            <a:r>
              <a:rPr lang="es" altLang="en-US">
                <a:latin typeface="Arya"/>
                <a:ea typeface="Arya"/>
              </a:rPr>
              <a:t>segundo nivel</a:t>
            </a:r>
          </a:p>
          <a:p>
            <a:pPr lvl="2"/>
            <a:r>
              <a:rPr lang="es" altLang="en-US">
                <a:latin typeface="Arya"/>
                <a:ea typeface="Arya"/>
              </a:rPr>
              <a:t>tercer nivel</a:t>
            </a:r>
          </a:p>
          <a:p>
            <a:pPr lvl="3"/>
            <a:r>
              <a:rPr lang="es" altLang="en-US">
                <a:latin typeface="Arya"/>
                <a:ea typeface="Arya"/>
              </a:rPr>
              <a:t>cuarto de nivel</a:t>
            </a:r>
          </a:p>
          <a:p>
            <a:pPr lvl="4"/>
            <a:r>
              <a:rPr lang="es" altLang="en-US">
                <a:latin typeface="Arya"/>
                <a:ea typeface="Arya"/>
              </a:rPr>
              <a:t>quinto nivel</a:t>
            </a:r>
          </a:p>
        </p:txBody>
      </p:sp>
      <p:sp>
        <p:nvSpPr>
          <p:cNvPr id="4" name="日期占位符 3"/>
          <p:cNvSpPr>
            <a:spLocks noGrp="1"/>
          </p:cNvSpPr>
          <p:nvPr>
            <p:ph type="dt" sz="half" idx="10"/>
          </p:nvPr>
        </p:nvSpPr>
        <p:spPr/>
        <p:txBody>
          <a:bodyPr>
            <a:normAutofit/>
          </a:bodyPr>
          <a:lstStyle/>
          <a:p>
            <a:fld id="{8AF6F278-ABF0-48CA-ADF0-1D43CCA8A181}" type="datetimeFigureOut">
              <a:rPr lang="es" altLang="en-US" sz="1100" smtClean="0">
                <a:latin typeface="Arya"/>
                <a:ea typeface="Arya"/>
              </a:rPr>
              <a:t>06/12/2024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F46799FB-52B8-4698-BECF-01ADD9E846BE}" type="slidenum">
              <a:rPr lang="es" altLang="en-US" smtClean="0">
                <a:latin typeface="Arya"/>
                <a:ea typeface="Arya"/>
              </a:rPr>
              <a:t>‹Nº›</a:t>
            </a:fld>
            <a:endParaRPr lang="zh-CN" altLang="en-US"/>
          </a:p>
        </p:txBody>
      </p:sp>
    </p:spTree>
    <p:extLst>
      <p:ext uri="{BB962C8B-B14F-4D97-AF65-F5344CB8AC3E}">
        <p14:creationId xmlns:p14="http://schemas.microsoft.com/office/powerpoint/2010/main" val="3956612616"/>
      </p:ext>
    </p:extLst>
  </p:cSld>
  <p:clrMapOvr>
    <a:masterClrMapping/>
  </p:clrMapOvr>
  <mc:AlternateContent xmlns:mc="http://schemas.openxmlformats.org/markup-compatibility/2006" xmlns:p14="http://schemas.microsoft.com/office/powerpoint/2010/main">
    <mc:Choice Requires="p14">
      <p:transition p14:dur="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vert">
            <a:normAutofit/>
          </a:bodyPr>
          <a:lstStyle/>
          <a:p>
            <a:r>
              <a:rPr lang="es" altLang="en-US" sz="3400">
                <a:latin typeface="Arya"/>
                <a:ea typeface="Arya"/>
              </a:rPr>
              <a:t>Haga clic aquí para editar estilos de encabezado</a:t>
            </a:r>
          </a:p>
        </p:txBody>
      </p:sp>
      <p:sp>
        <p:nvSpPr>
          <p:cNvPr id="3" name="竖排文字占位符 2"/>
          <p:cNvSpPr>
            <a:spLocks noGrp="1"/>
          </p:cNvSpPr>
          <p:nvPr>
            <p:ph type="body" orient="vert" idx="1"/>
          </p:nvPr>
        </p:nvSpPr>
        <p:spPr>
          <a:xfrm>
            <a:off x="838200" y="365125"/>
            <a:ext cx="7734300" cy="5811838"/>
          </a:xfrm>
        </p:spPr>
        <p:txBody>
          <a:bodyPr vert="vert">
            <a:normAutofit/>
          </a:bodyPr>
          <a:lstStyle/>
          <a:p>
            <a:pPr lvl="0"/>
            <a:r>
              <a:rPr lang="es" altLang="en-US">
                <a:latin typeface="Arya"/>
                <a:ea typeface="Arya"/>
              </a:rPr>
              <a:t>Editar estilo de texto maestro</a:t>
            </a:r>
          </a:p>
          <a:p>
            <a:pPr lvl="1"/>
            <a:r>
              <a:rPr lang="es" altLang="en-US">
                <a:latin typeface="Arya"/>
                <a:ea typeface="Arya"/>
              </a:rPr>
              <a:t>segundo nivel</a:t>
            </a:r>
          </a:p>
          <a:p>
            <a:pPr lvl="2"/>
            <a:r>
              <a:rPr lang="es" altLang="en-US">
                <a:latin typeface="Arya"/>
                <a:ea typeface="Arya"/>
              </a:rPr>
              <a:t>tercer nivel</a:t>
            </a:r>
          </a:p>
          <a:p>
            <a:pPr lvl="3"/>
            <a:r>
              <a:rPr lang="es" altLang="en-US">
                <a:latin typeface="Arya"/>
                <a:ea typeface="Arya"/>
              </a:rPr>
              <a:t>cuarto de nivel</a:t>
            </a:r>
          </a:p>
          <a:p>
            <a:pPr lvl="4"/>
            <a:r>
              <a:rPr lang="es" altLang="en-US">
                <a:latin typeface="Arya"/>
                <a:ea typeface="Arya"/>
              </a:rPr>
              <a:t>quinto nivel</a:t>
            </a:r>
          </a:p>
        </p:txBody>
      </p:sp>
      <p:sp>
        <p:nvSpPr>
          <p:cNvPr id="4" name="日期占位符 3"/>
          <p:cNvSpPr>
            <a:spLocks noGrp="1"/>
          </p:cNvSpPr>
          <p:nvPr>
            <p:ph type="dt" sz="half" idx="10"/>
          </p:nvPr>
        </p:nvSpPr>
        <p:spPr/>
        <p:txBody>
          <a:bodyPr>
            <a:normAutofit/>
          </a:bodyPr>
          <a:lstStyle/>
          <a:p>
            <a:fld id="{8AF6F278-ABF0-48CA-ADF0-1D43CCA8A181}" type="datetimeFigureOut">
              <a:rPr lang="es" altLang="en-US" sz="1100" smtClean="0">
                <a:latin typeface="Arya"/>
                <a:ea typeface="Arya"/>
              </a:rPr>
              <a:t>06/12/2024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F46799FB-52B8-4698-BECF-01ADD9E846BE}" type="slidenum">
              <a:rPr lang="es" altLang="en-US" smtClean="0">
                <a:latin typeface="Arya"/>
                <a:ea typeface="Arya"/>
              </a:rPr>
              <a:t>‹Nº›</a:t>
            </a:fld>
            <a:endParaRPr lang="zh-CN" altLang="en-US"/>
          </a:p>
        </p:txBody>
      </p:sp>
    </p:spTree>
    <p:extLst>
      <p:ext uri="{BB962C8B-B14F-4D97-AF65-F5344CB8AC3E}">
        <p14:creationId xmlns:p14="http://schemas.microsoft.com/office/powerpoint/2010/main" val="1260705704"/>
      </p:ext>
    </p:extLst>
  </p:cSld>
  <p:clrMapOvr>
    <a:masterClrMapping/>
  </p:clrMapOvr>
  <mc:AlternateContent xmlns:mc="http://schemas.openxmlformats.org/markup-compatibility/2006" xmlns:p14="http://schemas.microsoft.com/office/powerpoint/2010/main">
    <mc:Choice Requires="p14">
      <p:transition p14:dur="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s" altLang="en-US">
                <a:latin typeface="Arya"/>
                <a:ea typeface="Arya"/>
              </a:rPr>
              <a:t>Haga clic aquí para editar estilos de</a:t>
            </a:r>
          </a:p>
        </p:txBody>
      </p:sp>
      <p:sp>
        <p:nvSpPr>
          <p:cNvPr id="3" name="内容占位符 2"/>
          <p:cNvSpPr>
            <a:spLocks noGrp="1"/>
          </p:cNvSpPr>
          <p:nvPr>
            <p:ph idx="1"/>
          </p:nvPr>
        </p:nvSpPr>
        <p:spPr/>
        <p:txBody>
          <a:bodyPr>
            <a:normAutofit/>
          </a:bodyPr>
          <a:lstStyle/>
          <a:p>
            <a:pPr lvl="0"/>
            <a:r>
              <a:rPr lang="es" altLang="en-US">
                <a:latin typeface="Arya"/>
                <a:ea typeface="Arya"/>
              </a:rPr>
              <a:t>Editar estilo de texto maestro</a:t>
            </a:r>
          </a:p>
          <a:p>
            <a:pPr lvl="1"/>
            <a:r>
              <a:rPr lang="es" altLang="en-US">
                <a:latin typeface="Arya"/>
                <a:ea typeface="Arya"/>
              </a:rPr>
              <a:t>segundo nivel</a:t>
            </a:r>
          </a:p>
          <a:p>
            <a:pPr lvl="2"/>
            <a:r>
              <a:rPr lang="es" altLang="en-US">
                <a:latin typeface="Arya"/>
                <a:ea typeface="Arya"/>
              </a:rPr>
              <a:t>tercer nivel</a:t>
            </a:r>
          </a:p>
          <a:p>
            <a:pPr lvl="3"/>
            <a:r>
              <a:rPr lang="es" altLang="en-US">
                <a:latin typeface="Arya"/>
                <a:ea typeface="Arya"/>
              </a:rPr>
              <a:t>cuarto de nivel</a:t>
            </a:r>
          </a:p>
          <a:p>
            <a:pPr lvl="4"/>
            <a:r>
              <a:rPr lang="es" altLang="en-US">
                <a:latin typeface="Arya"/>
                <a:ea typeface="Arya"/>
              </a:rPr>
              <a:t>quinto nivel</a:t>
            </a:r>
          </a:p>
        </p:txBody>
      </p:sp>
      <p:sp>
        <p:nvSpPr>
          <p:cNvPr id="4" name="日期占位符 3"/>
          <p:cNvSpPr>
            <a:spLocks noGrp="1"/>
          </p:cNvSpPr>
          <p:nvPr>
            <p:ph type="dt" sz="half" idx="10"/>
          </p:nvPr>
        </p:nvSpPr>
        <p:spPr/>
        <p:txBody>
          <a:bodyPr>
            <a:normAutofit/>
          </a:bodyPr>
          <a:lstStyle/>
          <a:p>
            <a:fld id="{8AF6F278-ABF0-48CA-ADF0-1D43CCA8A181}" type="datetimeFigureOut">
              <a:rPr lang="es" altLang="en-US" sz="1100" smtClean="0">
                <a:latin typeface="Arya"/>
                <a:ea typeface="Arya"/>
              </a:rPr>
              <a:t>06/12/2024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F46799FB-52B8-4698-BECF-01ADD9E846BE}" type="slidenum">
              <a:rPr lang="es" altLang="en-US" smtClean="0">
                <a:latin typeface="Arya"/>
                <a:ea typeface="Arya"/>
              </a:rPr>
              <a:t>‹Nº›</a:t>
            </a:fld>
            <a:endParaRPr lang="zh-CN" altLang="en-US"/>
          </a:p>
        </p:txBody>
      </p:sp>
    </p:spTree>
    <p:extLst>
      <p:ext uri="{BB962C8B-B14F-4D97-AF65-F5344CB8AC3E}">
        <p14:creationId xmlns:p14="http://schemas.microsoft.com/office/powerpoint/2010/main" val="4251981102"/>
      </p:ext>
    </p:extLst>
  </p:cSld>
  <p:clrMapOvr>
    <a:masterClrMapping/>
  </p:clrMapOvr>
  <mc:AlternateContent xmlns:mc="http://schemas.openxmlformats.org/markup-compatibility/2006" xmlns:p14="http://schemas.microsoft.com/office/powerpoint/2010/main">
    <mc:Choice Requires="p14">
      <p:transition p14:dur="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t">
            <a:normAutofit/>
          </a:bodyPr>
          <a:lstStyle>
            <a:lvl1pPr>
              <a:defRPr sz="6000"/>
            </a:lvl1pPr>
          </a:lstStyle>
          <a:p>
            <a:r>
              <a:rPr lang="es" altLang="en-US">
                <a:latin typeface="Arya"/>
                <a:ea typeface="Arya"/>
              </a:rPr>
              <a:t>Haga clic aquí para editar</a:t>
            </a:r>
          </a:p>
        </p:txBody>
      </p:sp>
      <p:sp>
        <p:nvSpPr>
          <p:cNvPr id="3" name="文本占位符 2"/>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 altLang="en-US">
                <a:latin typeface="Arya"/>
                <a:ea typeface="Arya"/>
              </a:rPr>
              <a:t>Editar estilo de texto maestro</a:t>
            </a:r>
          </a:p>
        </p:txBody>
      </p:sp>
      <p:sp>
        <p:nvSpPr>
          <p:cNvPr id="4" name="日期占位符 3"/>
          <p:cNvSpPr>
            <a:spLocks noGrp="1"/>
          </p:cNvSpPr>
          <p:nvPr>
            <p:ph type="dt" sz="half" idx="10"/>
          </p:nvPr>
        </p:nvSpPr>
        <p:spPr/>
        <p:txBody>
          <a:bodyPr>
            <a:normAutofit/>
          </a:bodyPr>
          <a:lstStyle/>
          <a:p>
            <a:fld id="{8AF6F278-ABF0-48CA-ADF0-1D43CCA8A181}" type="datetimeFigureOut">
              <a:rPr lang="es" altLang="en-US" sz="1100" smtClean="0">
                <a:latin typeface="Arya"/>
                <a:ea typeface="Arya"/>
              </a:rPr>
              <a:t>06/12/2024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F46799FB-52B8-4698-BECF-01ADD9E846BE}" type="slidenum">
              <a:rPr lang="es" altLang="en-US" smtClean="0">
                <a:latin typeface="Arya"/>
                <a:ea typeface="Arya"/>
              </a:rPr>
              <a:t>‹Nº›</a:t>
            </a:fld>
            <a:endParaRPr lang="zh-CN" altLang="en-US"/>
          </a:p>
        </p:txBody>
      </p:sp>
    </p:spTree>
    <p:extLst>
      <p:ext uri="{BB962C8B-B14F-4D97-AF65-F5344CB8AC3E}">
        <p14:creationId xmlns:p14="http://schemas.microsoft.com/office/powerpoint/2010/main" val="2496556029"/>
      </p:ext>
    </p:extLst>
  </p:cSld>
  <p:clrMapOvr>
    <a:masterClrMapping/>
  </p:clrMapOvr>
  <mc:AlternateContent xmlns:mc="http://schemas.openxmlformats.org/markup-compatibility/2006" xmlns:p14="http://schemas.microsoft.com/office/powerpoint/2010/main">
    <mc:Choice Requires="p14">
      <p:transition p14:dur="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s" altLang="en-US">
                <a:latin typeface="Arya"/>
                <a:ea typeface="Arya"/>
              </a:rPr>
              <a:t>Haga clic aquí para editar estilos de</a:t>
            </a:r>
          </a:p>
        </p:txBody>
      </p:sp>
      <p:sp>
        <p:nvSpPr>
          <p:cNvPr id="3" name="内容占位符 2"/>
          <p:cNvSpPr>
            <a:spLocks noGrp="1"/>
          </p:cNvSpPr>
          <p:nvPr>
            <p:ph sz="half" idx="1"/>
          </p:nvPr>
        </p:nvSpPr>
        <p:spPr>
          <a:xfrm>
            <a:off x="838200" y="1825625"/>
            <a:ext cx="5181600" cy="4351338"/>
          </a:xfrm>
        </p:spPr>
        <p:txBody>
          <a:bodyPr>
            <a:normAutofit/>
          </a:bodyPr>
          <a:lstStyle/>
          <a:p>
            <a:pPr lvl="0"/>
            <a:r>
              <a:rPr lang="es" altLang="en-US">
                <a:latin typeface="Arya"/>
                <a:ea typeface="Arya"/>
              </a:rPr>
              <a:t>Editar estilo de</a:t>
            </a:r>
          </a:p>
          <a:p>
            <a:pPr lvl="1"/>
            <a:r>
              <a:rPr lang="es" altLang="en-US">
                <a:latin typeface="Arya"/>
                <a:ea typeface="Arya"/>
              </a:rPr>
              <a:t>segundo nivel</a:t>
            </a:r>
          </a:p>
          <a:p>
            <a:pPr lvl="2"/>
            <a:r>
              <a:rPr lang="es" altLang="en-US">
                <a:latin typeface="Arya"/>
                <a:ea typeface="Arya"/>
              </a:rPr>
              <a:t>tercer nivel</a:t>
            </a:r>
          </a:p>
          <a:p>
            <a:pPr lvl="3"/>
            <a:r>
              <a:rPr lang="es" altLang="en-US">
                <a:latin typeface="Arya"/>
                <a:ea typeface="Arya"/>
              </a:rPr>
              <a:t>cuarto de nivel</a:t>
            </a:r>
          </a:p>
          <a:p>
            <a:pPr lvl="4"/>
            <a:r>
              <a:rPr lang="es" altLang="en-US">
                <a:latin typeface="Arya"/>
                <a:ea typeface="Arya"/>
              </a:rPr>
              <a:t>quinto nivel</a:t>
            </a:r>
          </a:p>
        </p:txBody>
      </p:sp>
      <p:sp>
        <p:nvSpPr>
          <p:cNvPr id="4" name="内容占位符 3"/>
          <p:cNvSpPr>
            <a:spLocks noGrp="1"/>
          </p:cNvSpPr>
          <p:nvPr>
            <p:ph sz="half" idx="2"/>
          </p:nvPr>
        </p:nvSpPr>
        <p:spPr>
          <a:xfrm>
            <a:off x="6172200" y="1825625"/>
            <a:ext cx="5181600" cy="4351338"/>
          </a:xfrm>
        </p:spPr>
        <p:txBody>
          <a:bodyPr>
            <a:normAutofit/>
          </a:bodyPr>
          <a:lstStyle/>
          <a:p>
            <a:pPr lvl="0"/>
            <a:r>
              <a:rPr lang="es" altLang="en-US">
                <a:latin typeface="Arya"/>
                <a:ea typeface="Arya"/>
              </a:rPr>
              <a:t>Editar estilo de</a:t>
            </a:r>
          </a:p>
          <a:p>
            <a:pPr lvl="1"/>
            <a:r>
              <a:rPr lang="es" altLang="en-US">
                <a:latin typeface="Arya"/>
                <a:ea typeface="Arya"/>
              </a:rPr>
              <a:t>segundo nivel</a:t>
            </a:r>
          </a:p>
          <a:p>
            <a:pPr lvl="2"/>
            <a:r>
              <a:rPr lang="es" altLang="en-US">
                <a:latin typeface="Arya"/>
                <a:ea typeface="Arya"/>
              </a:rPr>
              <a:t>tercer nivel</a:t>
            </a:r>
          </a:p>
          <a:p>
            <a:pPr lvl="3"/>
            <a:r>
              <a:rPr lang="es" altLang="en-US">
                <a:latin typeface="Arya"/>
                <a:ea typeface="Arya"/>
              </a:rPr>
              <a:t>cuarto de nivel</a:t>
            </a:r>
          </a:p>
          <a:p>
            <a:pPr lvl="4"/>
            <a:r>
              <a:rPr lang="es" altLang="en-US">
                <a:latin typeface="Arya"/>
                <a:ea typeface="Arya"/>
              </a:rPr>
              <a:t>quinto nivel</a:t>
            </a:r>
          </a:p>
        </p:txBody>
      </p:sp>
      <p:sp>
        <p:nvSpPr>
          <p:cNvPr id="5" name="日期占位符 4"/>
          <p:cNvSpPr>
            <a:spLocks noGrp="1"/>
          </p:cNvSpPr>
          <p:nvPr>
            <p:ph type="dt" sz="half" idx="10"/>
          </p:nvPr>
        </p:nvSpPr>
        <p:spPr/>
        <p:txBody>
          <a:bodyPr>
            <a:normAutofit/>
          </a:bodyPr>
          <a:lstStyle/>
          <a:p>
            <a:fld id="{8AF6F278-ABF0-48CA-ADF0-1D43CCA8A181}" type="datetimeFigureOut">
              <a:rPr lang="es" altLang="en-US" sz="1100" smtClean="0">
                <a:latin typeface="Arya"/>
                <a:ea typeface="Arya"/>
              </a:rPr>
              <a:t>06/12/2024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F46799FB-52B8-4698-BECF-01ADD9E846BE}" type="slidenum">
              <a:rPr lang="es" altLang="en-US" smtClean="0">
                <a:latin typeface="Arya"/>
                <a:ea typeface="Arya"/>
              </a:rPr>
              <a:t>‹Nº›</a:t>
            </a:fld>
            <a:endParaRPr lang="zh-CN" altLang="en-US"/>
          </a:p>
        </p:txBody>
      </p:sp>
    </p:spTree>
    <p:extLst>
      <p:ext uri="{BB962C8B-B14F-4D97-AF65-F5344CB8AC3E}">
        <p14:creationId xmlns:p14="http://schemas.microsoft.com/office/powerpoint/2010/main" val="300992857"/>
      </p:ext>
    </p:extLst>
  </p:cSld>
  <p:clrMapOvr>
    <a:masterClrMapping/>
  </p:clrMapOvr>
  <mc:AlternateContent xmlns:mc="http://schemas.openxmlformats.org/markup-compatibility/2006" xmlns:p14="http://schemas.microsoft.com/office/powerpoint/2010/main">
    <mc:Choice Requires="p14">
      <p:transition p14:dur="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ormAutofit/>
          </a:bodyPr>
          <a:lstStyle/>
          <a:p>
            <a:r>
              <a:rPr lang="es" altLang="en-US">
                <a:latin typeface="Arya"/>
                <a:ea typeface="Arya"/>
              </a:rPr>
              <a:t>Haga clic aquí para editar estilos de</a:t>
            </a:r>
          </a:p>
        </p:txBody>
      </p:sp>
      <p:sp>
        <p:nvSpPr>
          <p:cNvPr id="3" name="文本占位符 2"/>
          <p:cNvSpPr>
            <a:spLocks noGrp="1"/>
          </p:cNvSpPr>
          <p:nvPr>
            <p:ph type="body" idx="1"/>
          </p:nvPr>
        </p:nvSpPr>
        <p:spPr>
          <a:xfrm>
            <a:off x="839788" y="1681163"/>
            <a:ext cx="5157787"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 altLang="en-US">
                <a:latin typeface="Arya"/>
                <a:ea typeface="Arya"/>
              </a:rPr>
              <a:t>Editar estilo de texto maestro</a:t>
            </a:r>
          </a:p>
        </p:txBody>
      </p:sp>
      <p:sp>
        <p:nvSpPr>
          <p:cNvPr id="4" name="内容占位符 3"/>
          <p:cNvSpPr>
            <a:spLocks noGrp="1"/>
          </p:cNvSpPr>
          <p:nvPr>
            <p:ph sz="half" idx="2"/>
          </p:nvPr>
        </p:nvSpPr>
        <p:spPr>
          <a:xfrm>
            <a:off x="839788" y="2505075"/>
            <a:ext cx="5157787" cy="3684588"/>
          </a:xfrm>
        </p:spPr>
        <p:txBody>
          <a:bodyPr>
            <a:normAutofit/>
          </a:bodyPr>
          <a:lstStyle/>
          <a:p>
            <a:pPr lvl="0"/>
            <a:r>
              <a:rPr lang="es" altLang="en-US">
                <a:latin typeface="Arya"/>
                <a:ea typeface="Arya"/>
              </a:rPr>
              <a:t>Editar estilo de</a:t>
            </a:r>
          </a:p>
          <a:p>
            <a:pPr lvl="1"/>
            <a:r>
              <a:rPr lang="es" altLang="en-US">
                <a:latin typeface="Arya"/>
                <a:ea typeface="Arya"/>
              </a:rPr>
              <a:t>segundo nivel</a:t>
            </a:r>
          </a:p>
          <a:p>
            <a:pPr lvl="2"/>
            <a:r>
              <a:rPr lang="es" altLang="en-US">
                <a:latin typeface="Arya"/>
                <a:ea typeface="Arya"/>
              </a:rPr>
              <a:t>tercer nivel</a:t>
            </a:r>
          </a:p>
          <a:p>
            <a:pPr lvl="3"/>
            <a:r>
              <a:rPr lang="es" altLang="en-US">
                <a:latin typeface="Arya"/>
                <a:ea typeface="Arya"/>
              </a:rPr>
              <a:t>cuarto de nivel</a:t>
            </a:r>
          </a:p>
          <a:p>
            <a:pPr lvl="4"/>
            <a:r>
              <a:rPr lang="es" altLang="en-US">
                <a:latin typeface="Arya"/>
                <a:ea typeface="Arya"/>
              </a:rPr>
              <a:t>quinto nivel</a:t>
            </a:r>
          </a:p>
        </p:txBody>
      </p:sp>
      <p:sp>
        <p:nvSpPr>
          <p:cNvPr id="5" name="文本占位符 4"/>
          <p:cNvSpPr>
            <a:spLocks noGrp="1"/>
          </p:cNvSpPr>
          <p:nvPr>
            <p:ph type="body" sz="quarter" idx="3"/>
          </p:nvPr>
        </p:nvSpPr>
        <p:spPr>
          <a:xfrm>
            <a:off x="6172200" y="1681163"/>
            <a:ext cx="5183188"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 altLang="en-US">
                <a:latin typeface="Arya"/>
                <a:ea typeface="Arya"/>
              </a:rPr>
              <a:t>Editar estilo de texto maestro</a:t>
            </a:r>
          </a:p>
        </p:txBody>
      </p:sp>
      <p:sp>
        <p:nvSpPr>
          <p:cNvPr id="6" name="内容占位符 5"/>
          <p:cNvSpPr>
            <a:spLocks noGrp="1"/>
          </p:cNvSpPr>
          <p:nvPr>
            <p:ph sz="quarter" idx="4"/>
          </p:nvPr>
        </p:nvSpPr>
        <p:spPr>
          <a:xfrm>
            <a:off x="6172200" y="2505075"/>
            <a:ext cx="5183188" cy="3684588"/>
          </a:xfrm>
        </p:spPr>
        <p:txBody>
          <a:bodyPr>
            <a:normAutofit/>
          </a:bodyPr>
          <a:lstStyle/>
          <a:p>
            <a:pPr lvl="0"/>
            <a:r>
              <a:rPr lang="es" altLang="en-US">
                <a:latin typeface="Arya"/>
                <a:ea typeface="Arya"/>
              </a:rPr>
              <a:t>Editar estilo de</a:t>
            </a:r>
          </a:p>
          <a:p>
            <a:pPr lvl="1"/>
            <a:r>
              <a:rPr lang="es" altLang="en-US">
                <a:latin typeface="Arya"/>
                <a:ea typeface="Arya"/>
              </a:rPr>
              <a:t>segundo nivel</a:t>
            </a:r>
          </a:p>
          <a:p>
            <a:pPr lvl="2"/>
            <a:r>
              <a:rPr lang="es" altLang="en-US">
                <a:latin typeface="Arya"/>
                <a:ea typeface="Arya"/>
              </a:rPr>
              <a:t>tercer nivel</a:t>
            </a:r>
          </a:p>
          <a:p>
            <a:pPr lvl="3"/>
            <a:r>
              <a:rPr lang="es" altLang="en-US">
                <a:latin typeface="Arya"/>
                <a:ea typeface="Arya"/>
              </a:rPr>
              <a:t>cuarto de nivel</a:t>
            </a:r>
          </a:p>
          <a:p>
            <a:pPr lvl="4"/>
            <a:r>
              <a:rPr lang="es" altLang="en-US">
                <a:latin typeface="Arya"/>
                <a:ea typeface="Arya"/>
              </a:rPr>
              <a:t>quinto nivel</a:t>
            </a:r>
          </a:p>
        </p:txBody>
      </p:sp>
      <p:sp>
        <p:nvSpPr>
          <p:cNvPr id="7" name="日期占位符 6"/>
          <p:cNvSpPr>
            <a:spLocks noGrp="1"/>
          </p:cNvSpPr>
          <p:nvPr>
            <p:ph type="dt" sz="half" idx="10"/>
          </p:nvPr>
        </p:nvSpPr>
        <p:spPr/>
        <p:txBody>
          <a:bodyPr>
            <a:normAutofit/>
          </a:bodyPr>
          <a:lstStyle/>
          <a:p>
            <a:fld id="{8AF6F278-ABF0-48CA-ADF0-1D43CCA8A181}" type="datetimeFigureOut">
              <a:rPr lang="es" altLang="en-US" sz="1100" smtClean="0">
                <a:latin typeface="Arya"/>
                <a:ea typeface="Arya"/>
              </a:rPr>
              <a:t>06/12/2024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normAutofit/>
          </a:bodyPr>
          <a:lstStyle/>
          <a:p>
            <a:fld id="{F46799FB-52B8-4698-BECF-01ADD9E846BE}" type="slidenum">
              <a:rPr lang="es" altLang="en-US" smtClean="0">
                <a:latin typeface="Arya"/>
                <a:ea typeface="Arya"/>
              </a:rPr>
              <a:t>‹Nº›</a:t>
            </a:fld>
            <a:endParaRPr lang="zh-CN" altLang="en-US"/>
          </a:p>
        </p:txBody>
      </p:sp>
    </p:spTree>
    <p:extLst>
      <p:ext uri="{BB962C8B-B14F-4D97-AF65-F5344CB8AC3E}">
        <p14:creationId xmlns:p14="http://schemas.microsoft.com/office/powerpoint/2010/main" val="3696548795"/>
      </p:ext>
    </p:extLst>
  </p:cSld>
  <p:clrMapOvr>
    <a:masterClrMapping/>
  </p:clrMapOvr>
  <mc:AlternateContent xmlns:mc="http://schemas.openxmlformats.org/markup-compatibility/2006" xmlns:p14="http://schemas.microsoft.com/office/powerpoint/2010/main">
    <mc:Choice Requires="p14">
      <p:transition p14:dur="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s" altLang="en-US">
                <a:latin typeface="Arya"/>
                <a:ea typeface="Arya"/>
              </a:rPr>
              <a:t>Haga clic aquí para editar estilos de</a:t>
            </a:r>
          </a:p>
        </p:txBody>
      </p:sp>
      <p:sp>
        <p:nvSpPr>
          <p:cNvPr id="3" name="日期占位符 2"/>
          <p:cNvSpPr>
            <a:spLocks noGrp="1"/>
          </p:cNvSpPr>
          <p:nvPr>
            <p:ph type="dt" sz="half" idx="10"/>
          </p:nvPr>
        </p:nvSpPr>
        <p:spPr/>
        <p:txBody>
          <a:bodyPr>
            <a:normAutofit/>
          </a:bodyPr>
          <a:lstStyle/>
          <a:p>
            <a:fld id="{8AF6F278-ABF0-48CA-ADF0-1D43CCA8A181}" type="datetimeFigureOut">
              <a:rPr lang="es" altLang="en-US" sz="1100" smtClean="0">
                <a:latin typeface="Arya"/>
                <a:ea typeface="Arya"/>
              </a:rPr>
              <a:t>06/12/2024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normAutofit/>
          </a:bodyPr>
          <a:lstStyle/>
          <a:p>
            <a:fld id="{F46799FB-52B8-4698-BECF-01ADD9E846BE}" type="slidenum">
              <a:rPr lang="es" altLang="en-US" smtClean="0">
                <a:latin typeface="Arya"/>
                <a:ea typeface="Arya"/>
              </a:rPr>
              <a:t>‹Nº›</a:t>
            </a:fld>
            <a:endParaRPr lang="zh-CN" altLang="en-US"/>
          </a:p>
        </p:txBody>
      </p:sp>
    </p:spTree>
    <p:extLst>
      <p:ext uri="{BB962C8B-B14F-4D97-AF65-F5344CB8AC3E}">
        <p14:creationId xmlns:p14="http://schemas.microsoft.com/office/powerpoint/2010/main" val="3987785369"/>
      </p:ext>
    </p:extLst>
  </p:cSld>
  <p:clrMapOvr>
    <a:masterClrMapping/>
  </p:clrMapOvr>
  <mc:AlternateContent xmlns:mc="http://schemas.openxmlformats.org/markup-compatibility/2006" xmlns:p14="http://schemas.microsoft.com/office/powerpoint/2010/main">
    <mc:Choice Requires="p14">
      <p:transition p14:dur="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fld id="{8AF6F278-ABF0-48CA-ADF0-1D43CCA8A181}" type="datetimeFigureOut">
              <a:rPr lang="es" altLang="en-US" sz="1100" smtClean="0">
                <a:latin typeface="Arya"/>
                <a:ea typeface="Arya"/>
              </a:rPr>
              <a:t>06/12/2024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normAutofit/>
          </a:bodyPr>
          <a:lstStyle/>
          <a:p>
            <a:fld id="{F46799FB-52B8-4698-BECF-01ADD9E846BE}" type="slidenum">
              <a:rPr lang="es" altLang="en-US" smtClean="0">
                <a:latin typeface="Arya"/>
                <a:ea typeface="Arya"/>
              </a:rPr>
              <a:t>‹Nº›</a:t>
            </a:fld>
            <a:endParaRPr lang="zh-CN" altLang="en-US"/>
          </a:p>
        </p:txBody>
      </p:sp>
    </p:spTree>
    <p:extLst>
      <p:ext uri="{BB962C8B-B14F-4D97-AF65-F5344CB8AC3E}">
        <p14:creationId xmlns:p14="http://schemas.microsoft.com/office/powerpoint/2010/main" val="1380765298"/>
      </p:ext>
    </p:extLst>
  </p:cSld>
  <p:clrMapOvr>
    <a:masterClrMapping/>
  </p:clrMapOvr>
  <mc:AlternateContent xmlns:mc="http://schemas.openxmlformats.org/markup-compatibility/2006" xmlns:p14="http://schemas.microsoft.com/office/powerpoint/2010/main">
    <mc:Choice Requires="p14">
      <p:transition p14:dur="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t">
            <a:normAutofit/>
          </a:bodyPr>
          <a:lstStyle>
            <a:lvl1pPr>
              <a:defRPr sz="3200"/>
            </a:lvl1pPr>
          </a:lstStyle>
          <a:p>
            <a:r>
              <a:rPr lang="es" altLang="en-US" sz="2200">
                <a:latin typeface="Arya"/>
                <a:ea typeface="Arya"/>
              </a:rPr>
              <a:t>Haga clic aquí para editar estilos de encabezado maestro</a:t>
            </a:r>
          </a:p>
        </p:txBody>
      </p:sp>
      <p:sp>
        <p:nvSpPr>
          <p:cNvPr id="3" name="内容占位符 2"/>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 altLang="en-US">
                <a:latin typeface="Arya"/>
                <a:ea typeface="Arya"/>
              </a:rPr>
              <a:t>Editar estilo de</a:t>
            </a:r>
          </a:p>
          <a:p>
            <a:pPr lvl="1"/>
            <a:r>
              <a:rPr lang="es" altLang="en-US">
                <a:latin typeface="Arya"/>
                <a:ea typeface="Arya"/>
              </a:rPr>
              <a:t>segundo nivel</a:t>
            </a:r>
          </a:p>
          <a:p>
            <a:pPr lvl="2"/>
            <a:r>
              <a:rPr lang="es" altLang="en-US">
                <a:latin typeface="Arya"/>
                <a:ea typeface="Arya"/>
              </a:rPr>
              <a:t>tercer nivel</a:t>
            </a:r>
          </a:p>
          <a:p>
            <a:pPr lvl="3"/>
            <a:r>
              <a:rPr lang="es" altLang="en-US">
                <a:latin typeface="Arya"/>
                <a:ea typeface="Arya"/>
              </a:rPr>
              <a:t>cuarto de nivel</a:t>
            </a:r>
          </a:p>
          <a:p>
            <a:pPr lvl="4"/>
            <a:r>
              <a:rPr lang="es" altLang="en-US">
                <a:latin typeface="Arya"/>
                <a:ea typeface="Arya"/>
              </a:rPr>
              <a:t>quinto nivel</a:t>
            </a:r>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 altLang="en-US">
                <a:latin typeface="Arya"/>
                <a:ea typeface="Arya"/>
              </a:rPr>
              <a:t>Editar estilo de</a:t>
            </a:r>
          </a:p>
        </p:txBody>
      </p:sp>
      <p:sp>
        <p:nvSpPr>
          <p:cNvPr id="5" name="日期占位符 4"/>
          <p:cNvSpPr>
            <a:spLocks noGrp="1"/>
          </p:cNvSpPr>
          <p:nvPr>
            <p:ph type="dt" sz="half" idx="10"/>
          </p:nvPr>
        </p:nvSpPr>
        <p:spPr/>
        <p:txBody>
          <a:bodyPr>
            <a:normAutofit/>
          </a:bodyPr>
          <a:lstStyle/>
          <a:p>
            <a:fld id="{8AF6F278-ABF0-48CA-ADF0-1D43CCA8A181}" type="datetimeFigureOut">
              <a:rPr lang="es" altLang="en-US" sz="1100" smtClean="0">
                <a:latin typeface="Arya"/>
                <a:ea typeface="Arya"/>
              </a:rPr>
              <a:t>06/12/2024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F46799FB-52B8-4698-BECF-01ADD9E846BE}" type="slidenum">
              <a:rPr lang="es" altLang="en-US" smtClean="0">
                <a:latin typeface="Arya"/>
                <a:ea typeface="Arya"/>
              </a:rPr>
              <a:t>‹Nº›</a:t>
            </a:fld>
            <a:endParaRPr lang="zh-CN" altLang="en-US"/>
          </a:p>
        </p:txBody>
      </p:sp>
    </p:spTree>
    <p:extLst>
      <p:ext uri="{BB962C8B-B14F-4D97-AF65-F5344CB8AC3E}">
        <p14:creationId xmlns:p14="http://schemas.microsoft.com/office/powerpoint/2010/main" val="1008421190"/>
      </p:ext>
    </p:extLst>
  </p:cSld>
  <p:clrMapOvr>
    <a:masterClrMapping/>
  </p:clrMapOvr>
  <mc:AlternateContent xmlns:mc="http://schemas.openxmlformats.org/markup-compatibility/2006" xmlns:p14="http://schemas.microsoft.com/office/powerpoint/2010/main">
    <mc:Choice Requires="p14">
      <p:transition p14:dur="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t">
            <a:normAutofit/>
          </a:bodyPr>
          <a:lstStyle>
            <a:lvl1pPr>
              <a:defRPr sz="3200"/>
            </a:lvl1pPr>
          </a:lstStyle>
          <a:p>
            <a:r>
              <a:rPr lang="es" altLang="en-US" sz="2200">
                <a:latin typeface="Arya"/>
                <a:ea typeface="Arya"/>
              </a:rPr>
              <a:t>Haga clic aquí para editar estilos de encabezado maestro</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 altLang="en-US">
                <a:latin typeface="Arya"/>
                <a:ea typeface="Arya"/>
              </a:rPr>
              <a:t>Editar estilo de</a:t>
            </a:r>
          </a:p>
        </p:txBody>
      </p:sp>
      <p:sp>
        <p:nvSpPr>
          <p:cNvPr id="5" name="日期占位符 4"/>
          <p:cNvSpPr>
            <a:spLocks noGrp="1"/>
          </p:cNvSpPr>
          <p:nvPr>
            <p:ph type="dt" sz="half" idx="10"/>
          </p:nvPr>
        </p:nvSpPr>
        <p:spPr/>
        <p:txBody>
          <a:bodyPr>
            <a:normAutofit/>
          </a:bodyPr>
          <a:lstStyle/>
          <a:p>
            <a:fld id="{8AF6F278-ABF0-48CA-ADF0-1D43CCA8A181}" type="datetimeFigureOut">
              <a:rPr lang="es" altLang="en-US" sz="1100" smtClean="0">
                <a:latin typeface="Arya"/>
                <a:ea typeface="Arya"/>
              </a:rPr>
              <a:t>06/12/2024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F46799FB-52B8-4698-BECF-01ADD9E846BE}" type="slidenum">
              <a:rPr lang="es" altLang="en-US" smtClean="0">
                <a:latin typeface="Arya"/>
                <a:ea typeface="Arya"/>
              </a:rPr>
              <a:t>‹Nº›</a:t>
            </a:fld>
            <a:endParaRPr lang="zh-CN" altLang="en-US"/>
          </a:p>
        </p:txBody>
      </p:sp>
    </p:spTree>
    <p:extLst>
      <p:ext uri="{BB962C8B-B14F-4D97-AF65-F5344CB8AC3E}">
        <p14:creationId xmlns:p14="http://schemas.microsoft.com/office/powerpoint/2010/main" val="649586407"/>
      </p:ext>
    </p:extLst>
  </p:cSld>
  <p:clrMapOvr>
    <a:masterClrMapping/>
  </p:clrMapOvr>
  <mc:AlternateContent xmlns:mc="http://schemas.openxmlformats.org/markup-compatibility/2006" xmlns:p14="http://schemas.microsoft.com/office/powerpoint/2010/main">
    <mc:Choice Requires="p14">
      <p:transition p14:dur="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s" altLang="en-US">
                <a:latin typeface="Arya"/>
                <a:ea typeface="Arya"/>
              </a:rPr>
              <a:t>Haga clic aquí para editar estilos de</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 altLang="en-US">
                <a:latin typeface="Arya"/>
                <a:ea typeface="Arya"/>
              </a:rPr>
              <a:t>Editar estilo de texto maestro</a:t>
            </a:r>
          </a:p>
          <a:p>
            <a:pPr lvl="1"/>
            <a:r>
              <a:rPr lang="es" altLang="en-US">
                <a:latin typeface="Arya"/>
                <a:ea typeface="Arya"/>
              </a:rPr>
              <a:t>segundo nivel</a:t>
            </a:r>
          </a:p>
          <a:p>
            <a:pPr lvl="2"/>
            <a:r>
              <a:rPr lang="es" altLang="en-US">
                <a:latin typeface="Arya"/>
                <a:ea typeface="Arya"/>
              </a:rPr>
              <a:t>tercer nivel</a:t>
            </a:r>
          </a:p>
          <a:p>
            <a:pPr lvl="3"/>
            <a:r>
              <a:rPr lang="es" altLang="en-US">
                <a:latin typeface="Arya"/>
                <a:ea typeface="Arya"/>
              </a:rPr>
              <a:t>cuarto de nivel</a:t>
            </a:r>
          </a:p>
          <a:p>
            <a:pPr lvl="4"/>
            <a:r>
              <a:rPr lang="es" altLang="en-US">
                <a:latin typeface="Arya"/>
                <a:ea typeface="Arya"/>
              </a:rPr>
              <a:t>quinto nivel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8AF6F278-ABF0-48CA-ADF0-1D43CCA8A181}" type="datetimeFigureOut">
              <a:rPr lang="es" altLang="en-US" sz="1100" smtClean="0">
                <a:latin typeface="Arya"/>
                <a:ea typeface="Arya"/>
              </a:rPr>
              <a:t>06/12/2024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F46799FB-52B8-4698-BECF-01ADD9E846BE}" type="slidenum">
              <a:rPr lang="es" altLang="en-US" smtClean="0">
                <a:latin typeface="Arya"/>
                <a:ea typeface="Arya"/>
              </a:rPr>
              <a:t>‹Nº›</a:t>
            </a:fld>
            <a:endParaRPr lang="zh-CN" altLang="en-US"/>
          </a:p>
        </p:txBody>
      </p:sp>
    </p:spTree>
    <p:extLst>
      <p:ext uri="{BB962C8B-B14F-4D97-AF65-F5344CB8AC3E}">
        <p14:creationId xmlns:p14="http://schemas.microsoft.com/office/powerpoint/2010/main" val="2636820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5.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ri.uaemex.mx/bitstream/handle/20.500.11799/65661/TESIS+ERICK+PDF-split-merge.pdf?sequence=3"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doi.org/10.3390/agriculture14060958" TargetMode="External"/><Relationship Id="rId4" Type="http://schemas.openxmlformats.org/officeDocument/2006/relationships/hyperlink" Target="https://dialnet.unirioja.es/descarga/articulo/5294453.pdf"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86703" y="6250971"/>
            <a:ext cx="10764418" cy="378453"/>
          </a:xfrm>
          <a:prstGeom prst="rect">
            <a:avLst/>
          </a:prstGeom>
          <a:solidFill>
            <a:schemeClr val="accent5">
              <a:lumMod val="50000"/>
            </a:schemeClr>
          </a:solidFill>
        </p:spPr>
        <p:txBody>
          <a:bodyPr wrap="square" rtlCol="0">
            <a:normAutofit/>
          </a:bodyPr>
          <a:lstStyle/>
          <a:p>
            <a:pPr algn="just"/>
            <a:r>
              <a:rPr lang="es-PE" altLang="en-US" dirty="0">
                <a:solidFill>
                  <a:schemeClr val="bg1"/>
                </a:solidFill>
                <a:latin typeface="Times New Roman" panose="02020603050405020304" pitchFamily="18" charset="0"/>
                <a:ea typeface="ADLaM Display" panose="02010000000000000000" pitchFamily="2" charset="0"/>
                <a:cs typeface="Times New Roman" panose="02020603050405020304" pitchFamily="18" charset="0"/>
              </a:rPr>
              <a:t>C</a:t>
            </a:r>
            <a:r>
              <a:rPr lang="es" altLang="en-US" dirty="0">
                <a:solidFill>
                  <a:schemeClr val="bg1"/>
                </a:solidFill>
                <a:latin typeface="Times New Roman" panose="02020603050405020304" pitchFamily="18" charset="0"/>
                <a:ea typeface="ADLaM Display" panose="02010000000000000000" pitchFamily="2" charset="0"/>
                <a:cs typeface="Times New Roman" panose="02020603050405020304" pitchFamily="18" charset="0"/>
              </a:rPr>
              <a:t>URSO : </a:t>
            </a:r>
            <a:r>
              <a:rPr lang="es-PE" kern="100" dirty="0">
                <a:solidFill>
                  <a:schemeClr val="bg1"/>
                </a:solidFill>
                <a:effectLst/>
                <a:latin typeface="Times New Roman" panose="02020603050405020304" pitchFamily="18" charset="0"/>
                <a:ea typeface="ADLaM Display" panose="02010000000000000000" pitchFamily="2" charset="0"/>
                <a:cs typeface="Times New Roman" panose="02020603050405020304" pitchFamily="18" charset="0"/>
              </a:rPr>
              <a:t>FITOPATOLOGÍA AGRÍCOLA </a:t>
            </a:r>
            <a:r>
              <a:rPr lang="es" altLang="en-US" dirty="0">
                <a:solidFill>
                  <a:schemeClr val="bg1"/>
                </a:solidFill>
                <a:latin typeface="Times New Roman" panose="02020603050405020304" pitchFamily="18" charset="0"/>
                <a:ea typeface="ADLaM Display" panose="02010000000000000000" pitchFamily="2" charset="0"/>
                <a:cs typeface="Times New Roman" panose="02020603050405020304" pitchFamily="18" charset="0"/>
              </a:rPr>
              <a:t>                                                             DOCENTE: Eduardo León  </a:t>
            </a:r>
          </a:p>
        </p:txBody>
      </p:sp>
      <p:pic>
        <p:nvPicPr>
          <p:cNvPr id="1028" name="Picture 4" descr="Universidad Nacional Toribio Rodríguez de Mendoza de Amazonas - UNTRM">
            <a:extLst>
              <a:ext uri="{FF2B5EF4-FFF2-40B4-BE49-F238E27FC236}">
                <a16:creationId xmlns:a16="http://schemas.microsoft.com/office/drawing/2014/main" id="{40CB761A-7971-BFFB-FB0A-1B54BDF435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1529"/>
            <a:ext cx="2864498" cy="843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scuela Profesional de Ingeniería Agrónoma - UNTRM - YouTube">
            <a:extLst>
              <a:ext uri="{FF2B5EF4-FFF2-40B4-BE49-F238E27FC236}">
                <a16:creationId xmlns:a16="http://schemas.microsoft.com/office/drawing/2014/main" id="{E885DECF-9A72-553C-567A-AB66FF7110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10122" y="20534"/>
            <a:ext cx="956600" cy="956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287A52AB-BFE1-841F-74F5-1128C71E11D7}"/>
              </a:ext>
            </a:extLst>
          </p:cNvPr>
          <p:cNvSpPr/>
          <p:nvPr/>
        </p:nvSpPr>
        <p:spPr>
          <a:xfrm>
            <a:off x="6634066" y="316806"/>
            <a:ext cx="4189290" cy="5458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1">
                    <a:lumMod val="50000"/>
                  </a:schemeClr>
                </a:solidFill>
                <a:latin typeface="Times New Roman" panose="02020603050405020304" pitchFamily="18" charset="0"/>
                <a:ea typeface="ADLaM Display" panose="02010000000000000000" pitchFamily="2" charset="0"/>
                <a:cs typeface="Times New Roman" panose="02020603050405020304" pitchFamily="18" charset="0"/>
              </a:rPr>
              <a:t>INGENIERÍA AGRÓNOMA </a:t>
            </a:r>
            <a:endParaRPr lang="es-PE" dirty="0">
              <a:solidFill>
                <a:schemeClr val="accent1">
                  <a:lumMod val="50000"/>
                </a:schemeClr>
              </a:solidFill>
              <a:latin typeface="Times New Roman" panose="02020603050405020304" pitchFamily="18" charset="0"/>
              <a:ea typeface="ADLaM Display" panose="02010000000000000000" pitchFamily="2" charset="0"/>
              <a:cs typeface="Times New Roman" panose="02020603050405020304" pitchFamily="18" charset="0"/>
            </a:endParaRPr>
          </a:p>
        </p:txBody>
      </p:sp>
      <p:sp>
        <p:nvSpPr>
          <p:cNvPr id="2" name="Rectángulo 1">
            <a:extLst>
              <a:ext uri="{FF2B5EF4-FFF2-40B4-BE49-F238E27FC236}">
                <a16:creationId xmlns:a16="http://schemas.microsoft.com/office/drawing/2014/main" id="{DE4F8E2D-0A17-9EA5-D580-8873395ED5A1}"/>
              </a:ext>
            </a:extLst>
          </p:cNvPr>
          <p:cNvSpPr/>
          <p:nvPr/>
        </p:nvSpPr>
        <p:spPr>
          <a:xfrm>
            <a:off x="0" y="1248696"/>
            <a:ext cx="12192000" cy="2259613"/>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907415" indent="-228600" algn="ctr">
              <a:lnSpc>
                <a:spcPct val="150000"/>
              </a:lnSpc>
              <a:spcAft>
                <a:spcPts val="1920"/>
              </a:spcAft>
            </a:pPr>
            <a:r>
              <a:rPr lang="es-PE" sz="36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CARBON DE</a:t>
            </a:r>
            <a:r>
              <a:rPr lang="es-PE" sz="3600" b="1"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L</a:t>
            </a:r>
            <a:r>
              <a:rPr lang="es-PE" sz="36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MAÍZ (</a:t>
            </a:r>
            <a:r>
              <a:rPr lang="es-PE" sz="3600" b="1"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Ustilago maydis) </a:t>
            </a:r>
            <a:endParaRPr lang="es-PE" sz="36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1026" name="Picture 2" descr="Carbón de la espiga del maíz (Ustilago maydis) | Herbario Virtual  Fitopatología">
            <a:extLst>
              <a:ext uri="{FF2B5EF4-FFF2-40B4-BE49-F238E27FC236}">
                <a16:creationId xmlns:a16="http://schemas.microsoft.com/office/drawing/2014/main" id="{EEA87816-A5D3-7B01-E26F-DE4ADD4B9B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137" y="3941748"/>
            <a:ext cx="2838455" cy="19443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rbón del maíz">
            <a:extLst>
              <a:ext uri="{FF2B5EF4-FFF2-40B4-BE49-F238E27FC236}">
                <a16:creationId xmlns:a16="http://schemas.microsoft.com/office/drawing/2014/main" id="{0CCC6584-AB71-26D9-D7D7-B4F5A0BB9E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2987" y="3914131"/>
            <a:ext cx="2967135" cy="175489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descr="Imagen que contiene exterior, animal, pájaro, parado&#10;&#10;Descripción generada automáticamente">
            <a:extLst>
              <a:ext uri="{FF2B5EF4-FFF2-40B4-BE49-F238E27FC236}">
                <a16:creationId xmlns:a16="http://schemas.microsoft.com/office/drawing/2014/main" id="{3123D432-7A8C-3157-7115-0B38FE93EB9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908" b="26730"/>
          <a:stretch/>
        </p:blipFill>
        <p:spPr bwMode="auto">
          <a:xfrm>
            <a:off x="4445062" y="3914131"/>
            <a:ext cx="2838455" cy="190340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402805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EA171-6C76-87C0-A4BB-B84C7853F1DA}"/>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3F184749-EC75-A0EC-3BDF-E0354D32ED99}"/>
              </a:ext>
            </a:extLst>
          </p:cNvPr>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22207D-2E17-5731-4165-B4B9ED752644}"/>
              </a:ext>
            </a:extLst>
          </p:cNvPr>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a:extLst>
              <a:ext uri="{FF2B5EF4-FFF2-40B4-BE49-F238E27FC236}">
                <a16:creationId xmlns:a16="http://schemas.microsoft.com/office/drawing/2014/main" id="{6228AC5D-3F32-48BE-3A00-3B07B81D3517}"/>
              </a:ext>
            </a:extLst>
          </p:cNvPr>
          <p:cNvSpPr/>
          <p:nvPr/>
        </p:nvSpPr>
        <p:spPr>
          <a:xfrm>
            <a:off x="403122" y="46887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C795BF5-7238-F7AA-75B7-5935DBF166F3}"/>
              </a:ext>
            </a:extLst>
          </p:cNvPr>
          <p:cNvSpPr/>
          <p:nvPr/>
        </p:nvSpPr>
        <p:spPr>
          <a:xfrm>
            <a:off x="1943940" y="2607423"/>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0000" lnSpcReduction="20000"/>
          </a:bodyPr>
          <a:lstStyle/>
          <a:p>
            <a:pPr algn="ctr"/>
            <a:r>
              <a:rPr lang="es" altLang="zh-CN" sz="13800" b="1" dirty="0">
                <a:solidFill>
                  <a:schemeClr val="bg1"/>
                </a:solidFill>
                <a:latin typeface="Arya"/>
                <a:ea typeface="思源黑体 CN Bold" panose="020B0800000000000000" pitchFamily="34" charset="-122"/>
              </a:rPr>
              <a:t>3</a:t>
            </a:r>
            <a:endParaRPr lang="zh-CN" altLang="en-US" sz="13800" b="1" dirty="0">
              <a:solidFill>
                <a:schemeClr val="bg1"/>
              </a:solidFill>
              <a:latin typeface="思源黑体 CN Bold" panose="020B0800000000000000" pitchFamily="34" charset="-122"/>
              <a:ea typeface="思源黑体 CN Bold" panose="020B0800000000000000" pitchFamily="34" charset="-122"/>
            </a:endParaRPr>
          </a:p>
        </p:txBody>
      </p:sp>
      <p:cxnSp>
        <p:nvCxnSpPr>
          <p:cNvPr id="9" name="直接连接符 8">
            <a:extLst>
              <a:ext uri="{FF2B5EF4-FFF2-40B4-BE49-F238E27FC236}">
                <a16:creationId xmlns:a16="http://schemas.microsoft.com/office/drawing/2014/main" id="{04B6F8F2-91E7-F5E6-7B5F-FA9FFE417AF0}"/>
              </a:ext>
            </a:extLst>
          </p:cNvPr>
          <p:cNvCxnSpPr/>
          <p:nvPr/>
        </p:nvCxnSpPr>
        <p:spPr>
          <a:xfrm>
            <a:off x="4346984" y="3978844"/>
            <a:ext cx="1112406" cy="0"/>
          </a:xfrm>
          <a:prstGeom prst="line">
            <a:avLst/>
          </a:prstGeom>
          <a:ln w="38100">
            <a:solidFill>
              <a:srgbClr val="1C4885"/>
            </a:solidFill>
          </a:ln>
        </p:spPr>
        <p:style>
          <a:lnRef idx="1">
            <a:schemeClr val="accent1"/>
          </a:lnRef>
          <a:fillRef idx="0">
            <a:schemeClr val="accent1"/>
          </a:fillRef>
          <a:effectRef idx="0">
            <a:schemeClr val="accent1"/>
          </a:effectRef>
          <a:fontRef idx="minor">
            <a:schemeClr val="tx1"/>
          </a:fontRef>
        </p:style>
      </p:cxnSp>
      <p:sp>
        <p:nvSpPr>
          <p:cNvPr id="3" name="文本框 10">
            <a:extLst>
              <a:ext uri="{FF2B5EF4-FFF2-40B4-BE49-F238E27FC236}">
                <a16:creationId xmlns:a16="http://schemas.microsoft.com/office/drawing/2014/main" id="{95DDB377-808C-70D8-3F15-4D2E4230F255}"/>
              </a:ext>
            </a:extLst>
          </p:cNvPr>
          <p:cNvSpPr txBox="1"/>
          <p:nvPr/>
        </p:nvSpPr>
        <p:spPr>
          <a:xfrm>
            <a:off x="3156407" y="3094404"/>
            <a:ext cx="7414151" cy="618216"/>
          </a:xfrm>
          <a:prstGeom prst="rect">
            <a:avLst/>
          </a:prstGeom>
          <a:noFill/>
        </p:spPr>
        <p:txBody>
          <a:bodyPr wrap="square" rtlCol="0">
            <a:normAutofit fontScale="92500" lnSpcReduction="10000"/>
          </a:bodyPr>
          <a:lstStyle/>
          <a:p>
            <a:pPr algn="ctr"/>
            <a:r>
              <a:rPr lang="es-PE" sz="40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CARACTERÍSTICAS</a:t>
            </a:r>
            <a:endParaRPr lang="es" altLang="en-US" sz="1600" dirty="0">
              <a:solidFill>
                <a:schemeClr val="tx1">
                  <a:lumMod val="85000"/>
                  <a:lumOff val="15000"/>
                </a:schemeClr>
              </a:solidFill>
              <a:latin typeface="Arya"/>
              <a:ea typeface="Arya"/>
            </a:endParaRPr>
          </a:p>
        </p:txBody>
      </p:sp>
    </p:spTree>
    <p:extLst>
      <p:ext uri="{BB962C8B-B14F-4D97-AF65-F5344CB8AC3E}">
        <p14:creationId xmlns:p14="http://schemas.microsoft.com/office/powerpoint/2010/main" val="1017403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99EB9-2841-6BF7-6C39-D1285FE8E580}"/>
            </a:ext>
          </a:extLst>
        </p:cNvPr>
        <p:cNvGrpSpPr/>
        <p:nvPr/>
      </p:nvGrpSpPr>
      <p:grpSpPr>
        <a:xfrm>
          <a:off x="0" y="0"/>
          <a:ext cx="0" cy="0"/>
          <a:chOff x="0" y="0"/>
          <a:chExt cx="0" cy="0"/>
        </a:xfrm>
      </p:grpSpPr>
      <p:cxnSp>
        <p:nvCxnSpPr>
          <p:cNvPr id="33" name="直接连接符 32">
            <a:extLst>
              <a:ext uri="{FF2B5EF4-FFF2-40B4-BE49-F238E27FC236}">
                <a16:creationId xmlns:a16="http://schemas.microsoft.com/office/drawing/2014/main" id="{33E34A1B-E1FD-E785-3AF7-A1DB2545C6F5}"/>
              </a:ext>
            </a:extLst>
          </p:cNvPr>
          <p:cNvCxnSpPr/>
          <p:nvPr/>
        </p:nvCxnSpPr>
        <p:spPr>
          <a:xfrm flipH="1">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27E11C0-E917-AD1E-045A-EFEF11502DAE}"/>
              </a:ext>
            </a:extLst>
          </p:cNvPr>
          <p:cNvCxnSpPr>
            <a:cxnSpLocks/>
          </p:cNvCxnSpPr>
          <p:nvPr/>
        </p:nvCxnSpPr>
        <p:spPr>
          <a:xfrm>
            <a:off x="4721470" y="1037793"/>
            <a:ext cx="6681848" cy="0"/>
          </a:xfrm>
          <a:prstGeom prst="line">
            <a:avLst/>
          </a:prstGeom>
          <a:ln w="57150">
            <a:gradFill flip="none" rotWithShape="1">
              <a:gsLst>
                <a:gs pos="0">
                  <a:srgbClr val="1C4885">
                    <a:alpha val="7000"/>
                  </a:srgbClr>
                </a:gs>
                <a:gs pos="33000">
                  <a:srgbClr val="1C4885">
                    <a:alpha val="35000"/>
                  </a:srgbClr>
                </a:gs>
                <a:gs pos="63000">
                  <a:srgbClr val="1C4885">
                    <a:alpha val="51000"/>
                  </a:srgbClr>
                </a:gs>
                <a:gs pos="100000">
                  <a:srgbClr val="1C4885"/>
                </a:gs>
              </a:gsLst>
              <a:lin ang="10800000" scaled="1"/>
            </a:gradFill>
          </a:ln>
        </p:spPr>
        <p:style>
          <a:lnRef idx="1">
            <a:schemeClr val="dk1"/>
          </a:lnRef>
          <a:fillRef idx="0">
            <a:schemeClr val="dk1"/>
          </a:fillRef>
          <a:effectRef idx="0">
            <a:schemeClr val="dk1"/>
          </a:effectRef>
          <a:fontRef idx="minor">
            <a:schemeClr val="tx1"/>
          </a:fontRef>
        </p:style>
      </p:cxnSp>
      <p:sp>
        <p:nvSpPr>
          <p:cNvPr id="11" name="CuadroTexto 10">
            <a:extLst>
              <a:ext uri="{FF2B5EF4-FFF2-40B4-BE49-F238E27FC236}">
                <a16:creationId xmlns:a16="http://schemas.microsoft.com/office/drawing/2014/main" id="{B19A35E3-B97B-DD2E-47F3-5531CD25B0D2}"/>
              </a:ext>
            </a:extLst>
          </p:cNvPr>
          <p:cNvSpPr txBox="1"/>
          <p:nvPr/>
        </p:nvSpPr>
        <p:spPr>
          <a:xfrm>
            <a:off x="796413" y="1396162"/>
            <a:ext cx="10727925" cy="4613058"/>
          </a:xfrm>
          <a:prstGeom prst="rect">
            <a:avLst/>
          </a:prstGeom>
          <a:noFill/>
        </p:spPr>
        <p:txBody>
          <a:bodyPr wrap="square">
            <a:spAutoFit/>
          </a:bodyPr>
          <a:lstStyle/>
          <a:p>
            <a:pPr marL="228600" algn="just">
              <a:lnSpc>
                <a:spcPct val="150000"/>
              </a:lnSpc>
            </a:pPr>
            <a:r>
              <a:rPr lang="es-PE" sz="1800" dirty="0">
                <a:effectLst/>
                <a:latin typeface="Times New Roman" panose="02020603050405020304" pitchFamily="18" charset="0"/>
                <a:ea typeface="Times New Roman" panose="02020603050405020304" pitchFamily="18" charset="0"/>
              </a:rPr>
              <a:t>Según</a:t>
            </a:r>
            <a:r>
              <a:rPr lang="es-PE" sz="1800" b="1" dirty="0">
                <a:effectLst/>
                <a:latin typeface="Times New Roman" panose="02020603050405020304" pitchFamily="18" charset="0"/>
                <a:ea typeface="Times New Roman" panose="02020603050405020304" pitchFamily="18" charset="0"/>
              </a:rPr>
              <a:t> </a:t>
            </a:r>
            <a:r>
              <a:rPr lang="es-PE" sz="1800" dirty="0">
                <a:effectLst/>
                <a:latin typeface="Times New Roman" panose="02020603050405020304" pitchFamily="18" charset="0"/>
                <a:ea typeface="Times New Roman" panose="02020603050405020304" pitchFamily="18" charset="0"/>
              </a:rPr>
              <a:t>Schuster &amp; Müller en el 2010 las características primordiales son:</a:t>
            </a:r>
          </a:p>
          <a:p>
            <a:pPr marL="342900" lvl="0" indent="-342900" algn="just">
              <a:lnSpc>
                <a:spcPct val="150000"/>
              </a:lnSpc>
              <a:buClr>
                <a:srgbClr val="1F1F1F"/>
              </a:buClr>
              <a:buFont typeface="Times New Roman" panose="02020603050405020304" pitchFamily="18" charset="0"/>
              <a:buChar char="-"/>
            </a:pPr>
            <a:r>
              <a:rPr lang="es-PE" sz="1800" dirty="0">
                <a:effectLst/>
                <a:latin typeface="Times New Roman" panose="02020603050405020304" pitchFamily="18" charset="0"/>
                <a:ea typeface="Aptos" panose="020B0004020202020204" pitchFamily="34" charset="0"/>
              </a:rPr>
              <a:t>Infección primaria.- ocurre cuando las esporas del hongo entran en contacto con las partes áreas de la planta.</a:t>
            </a:r>
          </a:p>
          <a:p>
            <a:pPr marL="342900" lvl="0" indent="-342900" algn="just">
              <a:lnSpc>
                <a:spcPct val="150000"/>
              </a:lnSpc>
              <a:buClr>
                <a:srgbClr val="1F1F1F"/>
              </a:buClr>
              <a:buFont typeface="Times New Roman" panose="02020603050405020304" pitchFamily="18" charset="0"/>
              <a:buChar char="-"/>
            </a:pPr>
            <a:r>
              <a:rPr lang="es-PE" sz="1800" dirty="0">
                <a:effectLst/>
                <a:latin typeface="Times New Roman" panose="02020603050405020304" pitchFamily="18" charset="0"/>
                <a:ea typeface="Aptos" panose="020B0004020202020204" pitchFamily="34" charset="0"/>
              </a:rPr>
              <a:t>Infección secundaria.- ocurre cuando las esporas del hongo se dispersan a través del aire o a través del contacto con plantas infectadas.</a:t>
            </a:r>
          </a:p>
          <a:p>
            <a:pPr marL="342900" lvl="0" indent="-342900" algn="just">
              <a:lnSpc>
                <a:spcPct val="150000"/>
              </a:lnSpc>
              <a:buClr>
                <a:srgbClr val="1F1F1F"/>
              </a:buClr>
              <a:buFont typeface="Times New Roman" panose="02020603050405020304" pitchFamily="18" charset="0"/>
              <a:buChar char="-"/>
            </a:pPr>
            <a:r>
              <a:rPr lang="es-PE" sz="1800" dirty="0">
                <a:effectLst/>
                <a:latin typeface="Times New Roman" panose="02020603050405020304" pitchFamily="18" charset="0"/>
                <a:ea typeface="Aptos" panose="020B0004020202020204" pitchFamily="34" charset="0"/>
              </a:rPr>
              <a:t>Periodo de incubación.- es de 7-14 días.</a:t>
            </a:r>
          </a:p>
          <a:p>
            <a:pPr marL="342900" lvl="0" indent="-342900" algn="just">
              <a:lnSpc>
                <a:spcPct val="150000"/>
              </a:lnSpc>
              <a:buClr>
                <a:srgbClr val="1F1F1F"/>
              </a:buClr>
              <a:buFont typeface="Times New Roman" panose="02020603050405020304" pitchFamily="18" charset="0"/>
              <a:buChar char="-"/>
            </a:pPr>
            <a:endParaRPr lang="es-PE" sz="1800" dirty="0">
              <a:effectLst/>
              <a:latin typeface="Times New Roman" panose="02020603050405020304" pitchFamily="18" charset="0"/>
              <a:ea typeface="Aptos" panose="020B0004020202020204" pitchFamily="34" charset="0"/>
            </a:endParaRPr>
          </a:p>
          <a:p>
            <a:pPr lvl="0" algn="just">
              <a:lnSpc>
                <a:spcPct val="150000"/>
              </a:lnSpc>
            </a:pPr>
            <a:r>
              <a:rPr lang="es-PE" sz="1800" b="1" dirty="0">
                <a:effectLst/>
                <a:latin typeface="Times New Roman" panose="02020603050405020304" pitchFamily="18" charset="0"/>
                <a:ea typeface="Times New Roman" panose="02020603050405020304" pitchFamily="18" charset="0"/>
              </a:rPr>
              <a:t>Factores influyentes</a:t>
            </a:r>
            <a:r>
              <a:rPr lang="es-PE" sz="1800" dirty="0">
                <a:effectLst/>
                <a:latin typeface="Times New Roman" panose="02020603050405020304" pitchFamily="18" charset="0"/>
                <a:ea typeface="Times New Roman" panose="02020603050405020304" pitchFamily="18" charset="0"/>
              </a:rPr>
              <a:t>:</a:t>
            </a:r>
          </a:p>
          <a:p>
            <a:pPr marL="342900" lvl="0" indent="-342900" algn="just">
              <a:lnSpc>
                <a:spcPct val="150000"/>
              </a:lnSpc>
              <a:buClr>
                <a:srgbClr val="1F1F1F"/>
              </a:buClr>
              <a:buFont typeface="Times New Roman" panose="02020603050405020304" pitchFamily="18" charset="0"/>
              <a:buChar char="-"/>
            </a:pPr>
            <a:r>
              <a:rPr lang="es-PE" sz="1800" dirty="0">
                <a:effectLst/>
                <a:latin typeface="Times New Roman" panose="02020603050405020304" pitchFamily="18" charset="0"/>
                <a:ea typeface="Aptos" panose="020B0004020202020204" pitchFamily="34" charset="0"/>
              </a:rPr>
              <a:t>Temperatura.- </a:t>
            </a:r>
            <a:r>
              <a:rPr lang="es-PE" sz="1800" dirty="0" err="1">
                <a:effectLst/>
                <a:latin typeface="Times New Roman" panose="02020603050405020304" pitchFamily="18" charset="0"/>
                <a:ea typeface="Aptos" panose="020B0004020202020204" pitchFamily="34" charset="0"/>
              </a:rPr>
              <a:t>T°</a:t>
            </a:r>
            <a:r>
              <a:rPr lang="es-PE" sz="1800" dirty="0">
                <a:effectLst/>
                <a:latin typeface="Times New Roman" panose="02020603050405020304" pitchFamily="18" charset="0"/>
                <a:ea typeface="Aptos" panose="020B0004020202020204" pitchFamily="34" charset="0"/>
              </a:rPr>
              <a:t> óptima para el crecimiento del hongo es entre 20 – 30 C°.</a:t>
            </a:r>
          </a:p>
          <a:p>
            <a:pPr marL="342900" lvl="0" indent="-342900" algn="just">
              <a:lnSpc>
                <a:spcPct val="150000"/>
              </a:lnSpc>
              <a:buClr>
                <a:srgbClr val="1F1F1F"/>
              </a:buClr>
              <a:buFont typeface="Times New Roman" panose="02020603050405020304" pitchFamily="18" charset="0"/>
              <a:buChar char="-"/>
            </a:pPr>
            <a:r>
              <a:rPr lang="es-PE" sz="1800" dirty="0">
                <a:effectLst/>
                <a:latin typeface="Times New Roman" panose="02020603050405020304" pitchFamily="18" charset="0"/>
                <a:ea typeface="Aptos" panose="020B0004020202020204" pitchFamily="34" charset="0"/>
              </a:rPr>
              <a:t>Humedad.- la humedad alta favorece el crecimiento.</a:t>
            </a:r>
          </a:p>
          <a:p>
            <a:pPr marL="342900" lvl="0" indent="-342900" algn="just">
              <a:lnSpc>
                <a:spcPct val="150000"/>
              </a:lnSpc>
              <a:buClr>
                <a:srgbClr val="1F1F1F"/>
              </a:buClr>
              <a:buFont typeface="Times New Roman" panose="02020603050405020304" pitchFamily="18" charset="0"/>
              <a:buChar char="-"/>
            </a:pPr>
            <a:r>
              <a:rPr lang="es-PE" sz="1800" dirty="0">
                <a:effectLst/>
                <a:latin typeface="Times New Roman" panose="02020603050405020304" pitchFamily="18" charset="0"/>
                <a:ea typeface="Aptos" panose="020B0004020202020204" pitchFamily="34" charset="0"/>
              </a:rPr>
              <a:t>pH.- óptimo es entre 6-7 para el crecimiento.</a:t>
            </a:r>
          </a:p>
          <a:p>
            <a:pPr marL="342900" lvl="0" indent="-342900" algn="just">
              <a:lnSpc>
                <a:spcPct val="150000"/>
              </a:lnSpc>
              <a:buClr>
                <a:srgbClr val="1F1F1F"/>
              </a:buClr>
              <a:buFont typeface="Times New Roman" panose="02020603050405020304" pitchFamily="18" charset="0"/>
              <a:buChar char="-"/>
            </a:pPr>
            <a:r>
              <a:rPr lang="es-PE" sz="1800" dirty="0">
                <a:effectLst/>
                <a:latin typeface="Times New Roman" panose="02020603050405020304" pitchFamily="18" charset="0"/>
                <a:ea typeface="Aptos" panose="020B0004020202020204" pitchFamily="34" charset="0"/>
              </a:rPr>
              <a:t>Variedades de maíz.- algunas variedades de maíz son mas susceptibles a la enfermedad que otras.</a:t>
            </a:r>
          </a:p>
        </p:txBody>
      </p:sp>
      <p:pic>
        <p:nvPicPr>
          <p:cNvPr id="2" name="Imagen 1">
            <a:extLst>
              <a:ext uri="{FF2B5EF4-FFF2-40B4-BE49-F238E27FC236}">
                <a16:creationId xmlns:a16="http://schemas.microsoft.com/office/drawing/2014/main" id="{EB8E0C6E-196A-451C-8693-2643ACAD20FE}"/>
              </a:ext>
            </a:extLst>
          </p:cNvPr>
          <p:cNvPicPr>
            <a:picLocks noChangeAspect="1"/>
          </p:cNvPicPr>
          <p:nvPr/>
        </p:nvPicPr>
        <p:blipFill>
          <a:blip r:embed="rId3"/>
          <a:stretch>
            <a:fillRect/>
          </a:stretch>
        </p:blipFill>
        <p:spPr>
          <a:xfrm>
            <a:off x="8482420" y="3064192"/>
            <a:ext cx="2340157" cy="2245860"/>
          </a:xfrm>
          <a:prstGeom prst="flowChartConnector">
            <a:avLst/>
          </a:prstGeom>
        </p:spPr>
      </p:pic>
    </p:spTree>
    <p:extLst>
      <p:ext uri="{BB962C8B-B14F-4D97-AF65-F5344CB8AC3E}">
        <p14:creationId xmlns:p14="http://schemas.microsoft.com/office/powerpoint/2010/main" val="3802878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E036D-2B93-688D-E457-0F2E13CA63F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C07990F8-71D1-A6F8-A986-2C198DBED8F1}"/>
              </a:ext>
            </a:extLst>
          </p:cNvPr>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73F96E8-8260-D8B0-0DC2-AB9B5378F74D}"/>
              </a:ext>
            </a:extLst>
          </p:cNvPr>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a:extLst>
              <a:ext uri="{FF2B5EF4-FFF2-40B4-BE49-F238E27FC236}">
                <a16:creationId xmlns:a16="http://schemas.microsoft.com/office/drawing/2014/main" id="{D15DDF8E-8559-8F4E-6F51-DEBCF25872CC}"/>
              </a:ext>
            </a:extLst>
          </p:cNvPr>
          <p:cNvSpPr/>
          <p:nvPr/>
        </p:nvSpPr>
        <p:spPr>
          <a:xfrm>
            <a:off x="403122" y="46887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D8320CAA-3C59-9A64-4B85-03C1C65F5C0E}"/>
              </a:ext>
            </a:extLst>
          </p:cNvPr>
          <p:cNvSpPr/>
          <p:nvPr/>
        </p:nvSpPr>
        <p:spPr>
          <a:xfrm>
            <a:off x="1943940" y="2607423"/>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0000" lnSpcReduction="20000"/>
          </a:bodyPr>
          <a:lstStyle/>
          <a:p>
            <a:pPr algn="ctr"/>
            <a:r>
              <a:rPr lang="es" altLang="zh-CN" sz="13800" b="1" dirty="0">
                <a:solidFill>
                  <a:schemeClr val="bg1"/>
                </a:solidFill>
                <a:latin typeface="Arya"/>
                <a:ea typeface="思源黑体 CN Bold" panose="020B0800000000000000" pitchFamily="34" charset="-122"/>
              </a:rPr>
              <a:t>4</a:t>
            </a:r>
            <a:endParaRPr lang="zh-CN" altLang="en-US" sz="13800" b="1" dirty="0">
              <a:solidFill>
                <a:schemeClr val="bg1"/>
              </a:solidFill>
              <a:latin typeface="思源黑体 CN Bold" panose="020B0800000000000000" pitchFamily="34" charset="-122"/>
              <a:ea typeface="思源黑体 CN Bold" panose="020B0800000000000000" pitchFamily="34" charset="-122"/>
            </a:endParaRPr>
          </a:p>
        </p:txBody>
      </p:sp>
      <p:cxnSp>
        <p:nvCxnSpPr>
          <p:cNvPr id="9" name="直接连接符 8">
            <a:extLst>
              <a:ext uri="{FF2B5EF4-FFF2-40B4-BE49-F238E27FC236}">
                <a16:creationId xmlns:a16="http://schemas.microsoft.com/office/drawing/2014/main" id="{C3A2A6AA-8BA8-6705-0E0E-B1DDE6739209}"/>
              </a:ext>
            </a:extLst>
          </p:cNvPr>
          <p:cNvCxnSpPr/>
          <p:nvPr/>
        </p:nvCxnSpPr>
        <p:spPr>
          <a:xfrm>
            <a:off x="4346984" y="3978844"/>
            <a:ext cx="1112406" cy="0"/>
          </a:xfrm>
          <a:prstGeom prst="line">
            <a:avLst/>
          </a:prstGeom>
          <a:ln w="38100">
            <a:solidFill>
              <a:srgbClr val="1C4885"/>
            </a:solidFill>
          </a:ln>
        </p:spPr>
        <p:style>
          <a:lnRef idx="1">
            <a:schemeClr val="accent1"/>
          </a:lnRef>
          <a:fillRef idx="0">
            <a:schemeClr val="accent1"/>
          </a:fillRef>
          <a:effectRef idx="0">
            <a:schemeClr val="accent1"/>
          </a:effectRef>
          <a:fontRef idx="minor">
            <a:schemeClr val="tx1"/>
          </a:fontRef>
        </p:style>
      </p:cxnSp>
      <p:sp>
        <p:nvSpPr>
          <p:cNvPr id="3" name="文本框 10">
            <a:extLst>
              <a:ext uri="{FF2B5EF4-FFF2-40B4-BE49-F238E27FC236}">
                <a16:creationId xmlns:a16="http://schemas.microsoft.com/office/drawing/2014/main" id="{A711B84D-1ED8-5DAB-5656-92CC984A72BC}"/>
              </a:ext>
            </a:extLst>
          </p:cNvPr>
          <p:cNvSpPr txBox="1"/>
          <p:nvPr/>
        </p:nvSpPr>
        <p:spPr>
          <a:xfrm>
            <a:off x="3156407" y="3094404"/>
            <a:ext cx="7414151" cy="618216"/>
          </a:xfrm>
          <a:prstGeom prst="rect">
            <a:avLst/>
          </a:prstGeom>
          <a:noFill/>
        </p:spPr>
        <p:txBody>
          <a:bodyPr wrap="square" rtlCol="0">
            <a:normAutofit fontScale="92500" lnSpcReduction="10000"/>
          </a:bodyPr>
          <a:lstStyle/>
          <a:p>
            <a:pPr algn="ctr"/>
            <a:r>
              <a:rPr lang="es-PE" sz="40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EPIDEMIOLOGÍA</a:t>
            </a:r>
            <a:endParaRPr lang="es" altLang="en-US" sz="1600" dirty="0">
              <a:solidFill>
                <a:schemeClr val="tx1">
                  <a:lumMod val="85000"/>
                  <a:lumOff val="15000"/>
                </a:schemeClr>
              </a:solidFill>
              <a:latin typeface="Arya"/>
              <a:ea typeface="Arya"/>
            </a:endParaRPr>
          </a:p>
        </p:txBody>
      </p:sp>
    </p:spTree>
    <p:extLst>
      <p:ext uri="{BB962C8B-B14F-4D97-AF65-F5344CB8AC3E}">
        <p14:creationId xmlns:p14="http://schemas.microsoft.com/office/powerpoint/2010/main" val="77966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2FC48-7E6D-9B55-00AA-EEA873FCA2C0}"/>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6CA7348D-7404-5F6E-C2FE-AB791DC5EF5F}"/>
              </a:ext>
            </a:extLst>
          </p:cNvPr>
          <p:cNvSpPr/>
          <p:nvPr/>
        </p:nvSpPr>
        <p:spPr>
          <a:xfrm>
            <a:off x="1377819" y="914040"/>
            <a:ext cx="6112173" cy="6534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PE" sz="1400" dirty="0">
                <a:highlight>
                  <a:srgbClr val="FFFFFF"/>
                </a:highlight>
                <a:latin typeface="Times New Roman" panose="02020603050405020304" pitchFamily="18" charset="0"/>
                <a:ea typeface="Aptos" panose="020B0004020202020204" pitchFamily="34" charset="0"/>
              </a:rPr>
              <a:t>L</a:t>
            </a:r>
            <a:r>
              <a:rPr lang="es-PE" sz="1400" dirty="0">
                <a:effectLst/>
                <a:highlight>
                  <a:srgbClr val="FFFFFF"/>
                </a:highlight>
                <a:latin typeface="Times New Roman" panose="02020603050405020304" pitchFamily="18" charset="0"/>
                <a:ea typeface="Aptos" panose="020B0004020202020204" pitchFamily="34" charset="0"/>
              </a:rPr>
              <a:t>as agallas libera la mayor cantidad de </a:t>
            </a:r>
            <a:r>
              <a:rPr lang="es-PE" sz="1400" dirty="0" err="1">
                <a:effectLst/>
                <a:highlight>
                  <a:srgbClr val="FFFFFF"/>
                </a:highlight>
                <a:latin typeface="Times New Roman" panose="02020603050405020304" pitchFamily="18" charset="0"/>
                <a:ea typeface="Aptos" panose="020B0004020202020204" pitchFamily="34" charset="0"/>
              </a:rPr>
              <a:t>teliosporas</a:t>
            </a:r>
            <a:r>
              <a:rPr lang="es-PE" sz="1400" dirty="0">
                <a:effectLst/>
                <a:highlight>
                  <a:srgbClr val="FFFFFF"/>
                </a:highlight>
                <a:latin typeface="Times New Roman" panose="02020603050405020304" pitchFamily="18" charset="0"/>
                <a:ea typeface="Aptos" panose="020B0004020202020204" pitchFamily="34" charset="0"/>
              </a:rPr>
              <a:t> cuando el hospedante comienza su madurez.  </a:t>
            </a:r>
            <a:endParaRPr lang="es-ES" sz="1400" dirty="0">
              <a:highlight>
                <a:srgbClr val="FFFFFF"/>
              </a:highlight>
            </a:endParaRPr>
          </a:p>
        </p:txBody>
      </p:sp>
      <p:sp>
        <p:nvSpPr>
          <p:cNvPr id="3" name="Rectángulo 2">
            <a:extLst>
              <a:ext uri="{FF2B5EF4-FFF2-40B4-BE49-F238E27FC236}">
                <a16:creationId xmlns:a16="http://schemas.microsoft.com/office/drawing/2014/main" id="{C6AD96B6-4E18-5220-C281-6DB152B2A1CC}"/>
              </a:ext>
            </a:extLst>
          </p:cNvPr>
          <p:cNvSpPr/>
          <p:nvPr/>
        </p:nvSpPr>
        <p:spPr>
          <a:xfrm>
            <a:off x="1401143" y="2507611"/>
            <a:ext cx="5075855" cy="51231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sz="1400" dirty="0">
                <a:latin typeface="Times New Roman" panose="02020603050405020304" pitchFamily="18" charset="0"/>
                <a:cs typeface="Times New Roman" panose="02020603050405020304" pitchFamily="18" charset="0"/>
              </a:rPr>
              <a:t>Puede ser dispersada a través del ganado mediante su alimentación. </a:t>
            </a:r>
          </a:p>
        </p:txBody>
      </p:sp>
      <p:sp>
        <p:nvSpPr>
          <p:cNvPr id="7" name="Rectángulo 6">
            <a:extLst>
              <a:ext uri="{FF2B5EF4-FFF2-40B4-BE49-F238E27FC236}">
                <a16:creationId xmlns:a16="http://schemas.microsoft.com/office/drawing/2014/main" id="{761FED43-126E-B2DB-B669-D6156811B47F}"/>
              </a:ext>
            </a:extLst>
          </p:cNvPr>
          <p:cNvSpPr/>
          <p:nvPr/>
        </p:nvSpPr>
        <p:spPr>
          <a:xfrm>
            <a:off x="1377819" y="1766679"/>
            <a:ext cx="3377063" cy="4745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sz="1400" dirty="0">
                <a:latin typeface="Times New Roman" panose="02020603050405020304" pitchFamily="18" charset="0"/>
                <a:cs typeface="Times New Roman" panose="02020603050405020304" pitchFamily="18" charset="0"/>
              </a:rPr>
              <a:t>Es una enfermedad policíclica. </a:t>
            </a:r>
          </a:p>
        </p:txBody>
      </p:sp>
      <p:sp>
        <p:nvSpPr>
          <p:cNvPr id="8" name="Rectángulo 7">
            <a:extLst>
              <a:ext uri="{FF2B5EF4-FFF2-40B4-BE49-F238E27FC236}">
                <a16:creationId xmlns:a16="http://schemas.microsoft.com/office/drawing/2014/main" id="{4CA4DC0C-69A2-7548-921B-493227937F0E}"/>
              </a:ext>
            </a:extLst>
          </p:cNvPr>
          <p:cNvSpPr/>
          <p:nvPr/>
        </p:nvSpPr>
        <p:spPr>
          <a:xfrm>
            <a:off x="5851224" y="1748614"/>
            <a:ext cx="4450080" cy="51231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sz="1400" dirty="0">
                <a:latin typeface="Times New Roman" panose="02020603050405020304" pitchFamily="18" charset="0"/>
                <a:cs typeface="Times New Roman" panose="02020603050405020304" pitchFamily="18" charset="0"/>
              </a:rPr>
              <a:t>Las </a:t>
            </a:r>
            <a:r>
              <a:rPr lang="es-ES" sz="1400" dirty="0" err="1">
                <a:highlight>
                  <a:srgbClr val="FFFFFF"/>
                </a:highlight>
                <a:latin typeface="Times New Roman" panose="02020603050405020304" pitchFamily="18" charset="0"/>
                <a:cs typeface="Times New Roman" panose="02020603050405020304" pitchFamily="18" charset="0"/>
              </a:rPr>
              <a:t>teliosporas</a:t>
            </a:r>
            <a:r>
              <a:rPr lang="es-ES" sz="1400" dirty="0">
                <a:highlight>
                  <a:srgbClr val="FFFFFF"/>
                </a:highlight>
                <a:latin typeface="Times New Roman" panose="02020603050405020304" pitchFamily="18" charset="0"/>
                <a:cs typeface="Times New Roman" panose="02020603050405020304" pitchFamily="18" charset="0"/>
              </a:rPr>
              <a:t>, </a:t>
            </a:r>
            <a:r>
              <a:rPr lang="es-PE" sz="1400" dirty="0">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pueden sobrevivir en el suelo o rastrojos</a:t>
            </a:r>
            <a:r>
              <a:rPr lang="es-PE" sz="1800" dirty="0">
                <a:effectLst/>
                <a:highlight>
                  <a:srgbClr val="FFFFFF"/>
                </a:highlight>
                <a:latin typeface="Times New Roman" panose="02020603050405020304" pitchFamily="18" charset="0"/>
                <a:ea typeface="Aptos" panose="020B0004020202020204" pitchFamily="34" charset="0"/>
              </a:rPr>
              <a:t>. </a:t>
            </a:r>
            <a:endParaRPr lang="es-ES" dirty="0">
              <a:highlight>
                <a:srgbClr val="FFFFFF"/>
              </a:highlight>
            </a:endParaRPr>
          </a:p>
        </p:txBody>
      </p:sp>
      <p:sp>
        <p:nvSpPr>
          <p:cNvPr id="20" name="矩形 4">
            <a:extLst>
              <a:ext uri="{FF2B5EF4-FFF2-40B4-BE49-F238E27FC236}">
                <a16:creationId xmlns:a16="http://schemas.microsoft.com/office/drawing/2014/main" id="{FD763647-B0C7-EC6C-23BE-BE03221C85AB}"/>
              </a:ext>
            </a:extLst>
          </p:cNvPr>
          <p:cNvSpPr/>
          <p:nvPr/>
        </p:nvSpPr>
        <p:spPr>
          <a:xfrm>
            <a:off x="1020147" y="166444"/>
            <a:ext cx="3957485" cy="385616"/>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altLang="zh-CN" dirty="0">
                <a:latin typeface="Amasis MT Pro" panose="02040504050005020304" pitchFamily="18" charset="0"/>
                <a:cs typeface="Aldhabi" panose="020F0502020204030204" pitchFamily="2" charset="-78"/>
              </a:rPr>
              <a:t>EPIDEMIOLOGÍA DE </a:t>
            </a:r>
            <a:r>
              <a:rPr lang="es-PE" altLang="zh-CN" i="1" dirty="0">
                <a:latin typeface="Amasis MT Pro" panose="02040504050005020304" pitchFamily="18" charset="0"/>
                <a:cs typeface="Aldhabi" panose="020F0502020204030204" pitchFamily="2" charset="-78"/>
              </a:rPr>
              <a:t>U. MAYDIS</a:t>
            </a:r>
            <a:endParaRPr lang="zh-CN" altLang="en-US" i="1" dirty="0">
              <a:latin typeface="Amasis MT Pro" panose="02040504050005020304" pitchFamily="18" charset="0"/>
              <a:cs typeface="Aldhabi" panose="020F0502020204030204" pitchFamily="2" charset="-78"/>
            </a:endParaRPr>
          </a:p>
        </p:txBody>
      </p:sp>
      <p:sp>
        <p:nvSpPr>
          <p:cNvPr id="4" name="Rectángulo 3">
            <a:extLst>
              <a:ext uri="{FF2B5EF4-FFF2-40B4-BE49-F238E27FC236}">
                <a16:creationId xmlns:a16="http://schemas.microsoft.com/office/drawing/2014/main" id="{C1CB2738-9B50-8509-E4E0-DDEBC9D1150D}"/>
              </a:ext>
            </a:extLst>
          </p:cNvPr>
          <p:cNvSpPr/>
          <p:nvPr/>
        </p:nvSpPr>
        <p:spPr>
          <a:xfrm>
            <a:off x="1401143" y="3266608"/>
            <a:ext cx="7551888" cy="6541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PE" sz="1800" i="1" dirty="0">
                <a:effectLst/>
                <a:latin typeface="Times New Roman" panose="02020603050405020304" pitchFamily="18" charset="0"/>
                <a:ea typeface="Aptos" panose="020B0004020202020204" pitchFamily="34" charset="0"/>
              </a:rPr>
              <a:t>U</a:t>
            </a:r>
            <a:r>
              <a:rPr lang="es-PE" sz="1400" i="1" dirty="0">
                <a:effectLst/>
                <a:latin typeface="Times New Roman" panose="02020603050405020304" pitchFamily="18" charset="0"/>
                <a:ea typeface="Aptos" panose="020B0004020202020204" pitchFamily="34" charset="0"/>
              </a:rPr>
              <a:t>. </a:t>
            </a:r>
            <a:r>
              <a:rPr lang="es-PE" sz="1400" i="1" dirty="0">
                <a:effectLst/>
                <a:highlight>
                  <a:srgbClr val="FFFFFF"/>
                </a:highlight>
                <a:latin typeface="Times New Roman" panose="02020603050405020304" pitchFamily="18" charset="0"/>
                <a:ea typeface="Aptos" panose="020B0004020202020204" pitchFamily="34" charset="0"/>
              </a:rPr>
              <a:t>maydis</a:t>
            </a:r>
            <a:r>
              <a:rPr lang="es-PE" sz="1400" dirty="0">
                <a:effectLst/>
                <a:highlight>
                  <a:srgbClr val="FFFFFF"/>
                </a:highlight>
                <a:latin typeface="Times New Roman" panose="02020603050405020304" pitchFamily="18" charset="0"/>
                <a:ea typeface="Aptos" panose="020B0004020202020204" pitchFamily="34" charset="0"/>
              </a:rPr>
              <a:t>  puede sobrevivir ocasionalmente sobre los granos, pero no se transmiten </a:t>
            </a:r>
            <a:r>
              <a:rPr lang="es-PE" sz="1400" dirty="0">
                <a:effectLst/>
                <a:latin typeface="Times New Roman" panose="02020603050405020304" pitchFamily="18" charset="0"/>
                <a:ea typeface="Aptos" panose="020B0004020202020204" pitchFamily="34" charset="0"/>
              </a:rPr>
              <a:t>por las semillas. </a:t>
            </a:r>
            <a:endParaRPr lang="es-ES" sz="1400" dirty="0">
              <a:latin typeface="Times New Roman" panose="02020603050405020304" pitchFamily="18" charset="0"/>
              <a:cs typeface="Times New Roman" panose="02020603050405020304" pitchFamily="18" charset="0"/>
            </a:endParaRPr>
          </a:p>
        </p:txBody>
      </p:sp>
      <p:sp>
        <p:nvSpPr>
          <p:cNvPr id="5" name="Rectángulo 4">
            <a:extLst>
              <a:ext uri="{FF2B5EF4-FFF2-40B4-BE49-F238E27FC236}">
                <a16:creationId xmlns:a16="http://schemas.microsoft.com/office/drawing/2014/main" id="{4F4261F8-0463-F39F-06C8-83EFC53DF67D}"/>
              </a:ext>
            </a:extLst>
          </p:cNvPr>
          <p:cNvSpPr/>
          <p:nvPr/>
        </p:nvSpPr>
        <p:spPr>
          <a:xfrm>
            <a:off x="3422684" y="4218683"/>
            <a:ext cx="3109895" cy="4106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sz="1400" dirty="0">
                <a:latin typeface="Times New Roman" panose="02020603050405020304" pitchFamily="18" charset="0"/>
                <a:cs typeface="Times New Roman" panose="02020603050405020304" pitchFamily="18" charset="0"/>
              </a:rPr>
              <a:t>Temperaturas </a:t>
            </a:r>
            <a:r>
              <a:rPr lang="es-ES" sz="1400" dirty="0">
                <a:highlight>
                  <a:srgbClr val="FFFFFF"/>
                </a:highlight>
                <a:latin typeface="Times New Roman" panose="02020603050405020304" pitchFamily="18" charset="0"/>
                <a:cs typeface="Times New Roman" panose="02020603050405020304" pitchFamily="18" charset="0"/>
              </a:rPr>
              <a:t>de </a:t>
            </a:r>
            <a:r>
              <a:rPr lang="es-PE" sz="1400" dirty="0">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27°</a:t>
            </a:r>
            <a:r>
              <a:rPr lang="es-PE" sz="1400" dirty="0">
                <a:effectLst/>
                <a:latin typeface="Times New Roman" panose="02020603050405020304" pitchFamily="18" charset="0"/>
                <a:ea typeface="Aptos" panose="020B0004020202020204" pitchFamily="34" charset="0"/>
                <a:cs typeface="Times New Roman" panose="02020603050405020304" pitchFamily="18" charset="0"/>
              </a:rPr>
              <a:t>C - 34°C</a:t>
            </a:r>
            <a:r>
              <a:rPr lang="es-PE" sz="1400" dirty="0">
                <a:effectLst/>
                <a:latin typeface="Times New Roman" panose="02020603050405020304" pitchFamily="18" charset="0"/>
                <a:ea typeface="Aptos" panose="020B0004020202020204" pitchFamily="34" charset="0"/>
              </a:rPr>
              <a:t>.  </a:t>
            </a:r>
            <a:endParaRPr lang="es-ES" sz="1400" dirty="0"/>
          </a:p>
        </p:txBody>
      </p:sp>
      <p:sp>
        <p:nvSpPr>
          <p:cNvPr id="6" name="Rectángulo 5">
            <a:extLst>
              <a:ext uri="{FF2B5EF4-FFF2-40B4-BE49-F238E27FC236}">
                <a16:creationId xmlns:a16="http://schemas.microsoft.com/office/drawing/2014/main" id="{E5D2FF4F-BBE8-E07E-1FD1-4A54E8C87225}"/>
              </a:ext>
            </a:extLst>
          </p:cNvPr>
          <p:cNvSpPr/>
          <p:nvPr/>
        </p:nvSpPr>
        <p:spPr>
          <a:xfrm>
            <a:off x="7116137" y="4216840"/>
            <a:ext cx="2073575" cy="4106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sz="1400" dirty="0">
                <a:latin typeface="Times New Roman" panose="02020603050405020304" pitchFamily="18" charset="0"/>
                <a:cs typeface="Times New Roman" panose="02020603050405020304" pitchFamily="18" charset="0"/>
              </a:rPr>
              <a:t>Estrés hídrico</a:t>
            </a:r>
            <a:r>
              <a:rPr lang="es-ES" dirty="0">
                <a:latin typeface="Times New Roman" panose="02020603050405020304" pitchFamily="18" charset="0"/>
                <a:cs typeface="Times New Roman" panose="02020603050405020304" pitchFamily="18" charset="0"/>
              </a:rPr>
              <a:t> </a:t>
            </a:r>
          </a:p>
        </p:txBody>
      </p:sp>
      <p:cxnSp>
        <p:nvCxnSpPr>
          <p:cNvPr id="10" name="Conector recto 9">
            <a:extLst>
              <a:ext uri="{FF2B5EF4-FFF2-40B4-BE49-F238E27FC236}">
                <a16:creationId xmlns:a16="http://schemas.microsoft.com/office/drawing/2014/main" id="{CA7709D9-DEA9-414B-09C1-4EAF6BFC7196}"/>
              </a:ext>
            </a:extLst>
          </p:cNvPr>
          <p:cNvCxnSpPr>
            <a:stCxn id="2" idx="1"/>
          </p:cNvCxnSpPr>
          <p:nvPr/>
        </p:nvCxnSpPr>
        <p:spPr>
          <a:xfrm flipH="1" flipV="1">
            <a:off x="701040" y="1240757"/>
            <a:ext cx="676779" cy="1"/>
          </a:xfrm>
          <a:prstGeom prst="line">
            <a:avLst/>
          </a:prstGeom>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4722AC80-41D7-985B-C3B5-1875EB7A7F12}"/>
              </a:ext>
            </a:extLst>
          </p:cNvPr>
          <p:cNvCxnSpPr>
            <a:cxnSpLocks/>
          </p:cNvCxnSpPr>
          <p:nvPr/>
        </p:nvCxnSpPr>
        <p:spPr>
          <a:xfrm flipH="1">
            <a:off x="701040" y="1240757"/>
            <a:ext cx="15240" cy="3195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FE7720D5-A0B0-E102-B911-7B0451BB6DA8}"/>
              </a:ext>
            </a:extLst>
          </p:cNvPr>
          <p:cNvCxnSpPr>
            <a:endCxn id="7" idx="1"/>
          </p:cNvCxnSpPr>
          <p:nvPr/>
        </p:nvCxnSpPr>
        <p:spPr>
          <a:xfrm>
            <a:off x="701040" y="2003934"/>
            <a:ext cx="67677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EC73B6F8-B3E1-4C99-F7CA-0960A9E5285F}"/>
              </a:ext>
            </a:extLst>
          </p:cNvPr>
          <p:cNvCxnSpPr>
            <a:endCxn id="3" idx="1"/>
          </p:cNvCxnSpPr>
          <p:nvPr/>
        </p:nvCxnSpPr>
        <p:spPr>
          <a:xfrm>
            <a:off x="716280" y="2763770"/>
            <a:ext cx="6848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D69C3DA4-3745-D35A-3B7B-283FAE41466F}"/>
              </a:ext>
            </a:extLst>
          </p:cNvPr>
          <p:cNvCxnSpPr/>
          <p:nvPr/>
        </p:nvCxnSpPr>
        <p:spPr>
          <a:xfrm>
            <a:off x="716280" y="3782469"/>
            <a:ext cx="6848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EC12ACB2-32AE-75BE-3393-51AF00854661}"/>
              </a:ext>
            </a:extLst>
          </p:cNvPr>
          <p:cNvCxnSpPr>
            <a:cxnSpLocks/>
            <a:endCxn id="5" idx="1"/>
          </p:cNvCxnSpPr>
          <p:nvPr/>
        </p:nvCxnSpPr>
        <p:spPr>
          <a:xfrm>
            <a:off x="701040" y="4424030"/>
            <a:ext cx="27216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AC3A299D-DCB5-D624-66B7-FF0DFBCF1496}"/>
              </a:ext>
            </a:extLst>
          </p:cNvPr>
          <p:cNvCxnSpPr>
            <a:cxnSpLocks/>
            <a:stCxn id="7" idx="3"/>
            <a:endCxn id="8" idx="1"/>
          </p:cNvCxnSpPr>
          <p:nvPr/>
        </p:nvCxnSpPr>
        <p:spPr>
          <a:xfrm>
            <a:off x="4754882" y="2003935"/>
            <a:ext cx="1096342" cy="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ángulo 29">
            <a:extLst>
              <a:ext uri="{FF2B5EF4-FFF2-40B4-BE49-F238E27FC236}">
                <a16:creationId xmlns:a16="http://schemas.microsoft.com/office/drawing/2014/main" id="{CB6B232B-FD6B-2CD0-8B64-DCC8BB83BD3E}"/>
              </a:ext>
            </a:extLst>
          </p:cNvPr>
          <p:cNvSpPr/>
          <p:nvPr/>
        </p:nvSpPr>
        <p:spPr>
          <a:xfrm>
            <a:off x="1284597" y="4121151"/>
            <a:ext cx="1554529" cy="24072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sz="1100" dirty="0">
                <a:latin typeface="Times New Roman" panose="02020603050405020304" pitchFamily="18" charset="0"/>
                <a:cs typeface="Times New Roman" panose="02020603050405020304" pitchFamily="18" charset="0"/>
              </a:rPr>
              <a:t>Favorecen al desarrollo</a:t>
            </a:r>
          </a:p>
        </p:txBody>
      </p:sp>
      <p:cxnSp>
        <p:nvCxnSpPr>
          <p:cNvPr id="33" name="Conector recto 32">
            <a:extLst>
              <a:ext uri="{FF2B5EF4-FFF2-40B4-BE49-F238E27FC236}">
                <a16:creationId xmlns:a16="http://schemas.microsoft.com/office/drawing/2014/main" id="{FF37F200-DFA9-68E2-0ACA-F5AD4518A42A}"/>
              </a:ext>
            </a:extLst>
          </p:cNvPr>
          <p:cNvCxnSpPr/>
          <p:nvPr/>
        </p:nvCxnSpPr>
        <p:spPr>
          <a:xfrm>
            <a:off x="701040" y="4424030"/>
            <a:ext cx="0" cy="11842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F35333E5-FF0F-5DAC-BE21-889DC20C79FF}"/>
              </a:ext>
            </a:extLst>
          </p:cNvPr>
          <p:cNvCxnSpPr>
            <a:cxnSpLocks/>
            <a:endCxn id="39" idx="1"/>
          </p:cNvCxnSpPr>
          <p:nvPr/>
        </p:nvCxnSpPr>
        <p:spPr>
          <a:xfrm flipV="1">
            <a:off x="701040" y="5602550"/>
            <a:ext cx="3253741" cy="5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ángulo 35">
            <a:extLst>
              <a:ext uri="{FF2B5EF4-FFF2-40B4-BE49-F238E27FC236}">
                <a16:creationId xmlns:a16="http://schemas.microsoft.com/office/drawing/2014/main" id="{9ADC8F8A-E588-1C62-B9FE-008D2774211D}"/>
              </a:ext>
            </a:extLst>
          </p:cNvPr>
          <p:cNvSpPr/>
          <p:nvPr/>
        </p:nvSpPr>
        <p:spPr>
          <a:xfrm>
            <a:off x="614037" y="5319212"/>
            <a:ext cx="1828800" cy="24162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sz="1100" dirty="0">
                <a:latin typeface="Times New Roman" panose="02020603050405020304" pitchFamily="18" charset="0"/>
                <a:cs typeface="Times New Roman" panose="02020603050405020304" pitchFamily="18" charset="0"/>
              </a:rPr>
              <a:t>Con respecto a la nutrición </a:t>
            </a:r>
          </a:p>
        </p:txBody>
      </p:sp>
      <p:sp>
        <p:nvSpPr>
          <p:cNvPr id="39" name="CuadroTexto 38">
            <a:extLst>
              <a:ext uri="{FF2B5EF4-FFF2-40B4-BE49-F238E27FC236}">
                <a16:creationId xmlns:a16="http://schemas.microsoft.com/office/drawing/2014/main" id="{9800139A-7AB0-8D9D-E185-E5F4DC7422AE}"/>
              </a:ext>
            </a:extLst>
          </p:cNvPr>
          <p:cNvSpPr txBox="1"/>
          <p:nvPr/>
        </p:nvSpPr>
        <p:spPr>
          <a:xfrm>
            <a:off x="3954781" y="5448661"/>
            <a:ext cx="4861558" cy="307777"/>
          </a:xfrm>
          <a:prstGeom prst="rect">
            <a:avLst/>
          </a:prstGeom>
          <a:noFill/>
          <a:ln>
            <a:solidFill>
              <a:schemeClr val="accent6">
                <a:lumMod val="50000"/>
              </a:schemeClr>
            </a:solidFill>
          </a:ln>
        </p:spPr>
        <p:txBody>
          <a:bodyPr wrap="square">
            <a:spAutoFit/>
          </a:bodyPr>
          <a:lstStyle/>
          <a:p>
            <a:r>
              <a:rPr lang="es-PE" sz="1400" dirty="0">
                <a:latin typeface="Times New Roman" panose="02020603050405020304" pitchFamily="18" charset="0"/>
                <a:ea typeface="Aptos" panose="020B0004020202020204" pitchFamily="34" charset="0"/>
              </a:rPr>
              <a:t>A </a:t>
            </a:r>
            <a:r>
              <a:rPr lang="es-PE" sz="1400" dirty="0">
                <a:effectLst/>
                <a:latin typeface="Times New Roman" panose="02020603050405020304" pitchFamily="18" charset="0"/>
                <a:ea typeface="Aptos" panose="020B0004020202020204" pitchFamily="34" charset="0"/>
              </a:rPr>
              <a:t>mayores dosis de N aumenta la intensidad de la enfermedad</a:t>
            </a:r>
            <a:endParaRPr lang="es-ES" sz="1400" dirty="0"/>
          </a:p>
        </p:txBody>
      </p:sp>
      <p:sp>
        <p:nvSpPr>
          <p:cNvPr id="40" name="CuadroTexto 39">
            <a:extLst>
              <a:ext uri="{FF2B5EF4-FFF2-40B4-BE49-F238E27FC236}">
                <a16:creationId xmlns:a16="http://schemas.microsoft.com/office/drawing/2014/main" id="{324C94D9-2DB0-8B5C-64B1-8F4D393F66C8}"/>
              </a:ext>
            </a:extLst>
          </p:cNvPr>
          <p:cNvSpPr txBox="1"/>
          <p:nvPr/>
        </p:nvSpPr>
        <p:spPr>
          <a:xfrm>
            <a:off x="3970020" y="6030512"/>
            <a:ext cx="4251960" cy="523220"/>
          </a:xfrm>
          <a:prstGeom prst="rect">
            <a:avLst/>
          </a:prstGeom>
          <a:noFill/>
          <a:ln>
            <a:solidFill>
              <a:schemeClr val="accent6">
                <a:lumMod val="50000"/>
              </a:schemeClr>
            </a:solidFill>
          </a:ln>
        </p:spPr>
        <p:txBody>
          <a:bodyPr wrap="square">
            <a:spAutoFit/>
          </a:bodyPr>
          <a:lstStyle/>
          <a:p>
            <a:r>
              <a:rPr lang="es-PE" sz="1400" dirty="0">
                <a:effectLst/>
                <a:latin typeface="Times New Roman" panose="02020603050405020304" pitchFamily="18" charset="0"/>
                <a:ea typeface="Aptos" panose="020B0004020202020204" pitchFamily="34" charset="0"/>
              </a:rPr>
              <a:t>Aplicación de K se logra una disminución significativa de la enfermedad. </a:t>
            </a:r>
            <a:endParaRPr lang="es-ES" sz="1400" dirty="0"/>
          </a:p>
        </p:txBody>
      </p:sp>
      <p:cxnSp>
        <p:nvCxnSpPr>
          <p:cNvPr id="43" name="Conector recto de flecha 42">
            <a:extLst>
              <a:ext uri="{FF2B5EF4-FFF2-40B4-BE49-F238E27FC236}">
                <a16:creationId xmlns:a16="http://schemas.microsoft.com/office/drawing/2014/main" id="{399C4F9D-ECEB-BE2E-A636-50FE163210A3}"/>
              </a:ext>
            </a:extLst>
          </p:cNvPr>
          <p:cNvCxnSpPr>
            <a:cxnSpLocks/>
          </p:cNvCxnSpPr>
          <p:nvPr/>
        </p:nvCxnSpPr>
        <p:spPr>
          <a:xfrm>
            <a:off x="6626472" y="4436596"/>
            <a:ext cx="368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4464D0C2-F7CA-F96C-7136-F9CDCDBF8354}"/>
              </a:ext>
            </a:extLst>
          </p:cNvPr>
          <p:cNvCxnSpPr>
            <a:cxnSpLocks/>
            <a:endCxn id="40" idx="1"/>
          </p:cNvCxnSpPr>
          <p:nvPr/>
        </p:nvCxnSpPr>
        <p:spPr>
          <a:xfrm>
            <a:off x="1528437" y="6292122"/>
            <a:ext cx="24415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A827D317-3E55-4EE1-8FA2-3599710AF0B8}"/>
              </a:ext>
            </a:extLst>
          </p:cNvPr>
          <p:cNvCxnSpPr>
            <a:cxnSpLocks/>
          </p:cNvCxnSpPr>
          <p:nvPr/>
        </p:nvCxnSpPr>
        <p:spPr>
          <a:xfrm>
            <a:off x="1528437" y="5602550"/>
            <a:ext cx="0" cy="689572"/>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El futuro del nitrógeno: eficiencia, optimización y equilibrio – Simfruit">
            <a:extLst>
              <a:ext uri="{FF2B5EF4-FFF2-40B4-BE49-F238E27FC236}">
                <a16:creationId xmlns:a16="http://schemas.microsoft.com/office/drawing/2014/main" id="{0CD03F7D-8D64-936D-E73D-6DCB825FC6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563" t="21564" r="26501" b="47947"/>
          <a:stretch/>
        </p:blipFill>
        <p:spPr bwMode="auto">
          <a:xfrm>
            <a:off x="2576532" y="5272333"/>
            <a:ext cx="940237" cy="59801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Funciones del Potasio en las Plantas - InfoAgronomo">
            <a:extLst>
              <a:ext uri="{FF2B5EF4-FFF2-40B4-BE49-F238E27FC236}">
                <a16:creationId xmlns:a16="http://schemas.microsoft.com/office/drawing/2014/main" id="{BD2FB5C5-5F69-4D75-206D-3EE9C6B7EE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2241" y="5953765"/>
            <a:ext cx="1182395" cy="67679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8" name="Imagen 57" descr="Imagen que contiene exterior, animal, pájaro, parado&#10;&#10;Descripción generada automáticamente">
            <a:extLst>
              <a:ext uri="{FF2B5EF4-FFF2-40B4-BE49-F238E27FC236}">
                <a16:creationId xmlns:a16="http://schemas.microsoft.com/office/drawing/2014/main" id="{0060C2D0-ADCB-718C-04ED-C5826E57C6C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908" b="26730"/>
          <a:stretch/>
        </p:blipFill>
        <p:spPr bwMode="auto">
          <a:xfrm>
            <a:off x="9482994" y="4436596"/>
            <a:ext cx="1839723" cy="1348968"/>
          </a:xfrm>
          <a:prstGeom prst="rect">
            <a:avLst/>
          </a:prstGeom>
          <a:noFill/>
          <a:ln>
            <a:noFill/>
          </a:ln>
          <a:extLst>
            <a:ext uri="{53640926-AAD7-44D8-BBD7-CCE9431645EC}">
              <a14:shadowObscured xmlns:a14="http://schemas.microsoft.com/office/drawing/2010/main"/>
            </a:ext>
          </a:extLst>
        </p:spPr>
      </p:pic>
      <p:pic>
        <p:nvPicPr>
          <p:cNvPr id="59" name="Imagen 58" descr="undefined">
            <a:extLst>
              <a:ext uri="{FF2B5EF4-FFF2-40B4-BE49-F238E27FC236}">
                <a16:creationId xmlns:a16="http://schemas.microsoft.com/office/drawing/2014/main" id="{68318064-69D2-0392-B2E3-389AC115115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49168" y="3019930"/>
            <a:ext cx="1981872" cy="1282438"/>
          </a:xfrm>
          <a:prstGeom prst="rect">
            <a:avLst/>
          </a:prstGeom>
          <a:noFill/>
          <a:ln>
            <a:noFill/>
          </a:ln>
        </p:spPr>
      </p:pic>
      <p:sp>
        <p:nvSpPr>
          <p:cNvPr id="1029" name="Rectángulo 1028">
            <a:extLst>
              <a:ext uri="{FF2B5EF4-FFF2-40B4-BE49-F238E27FC236}">
                <a16:creationId xmlns:a16="http://schemas.microsoft.com/office/drawing/2014/main" id="{6484626B-A390-766B-5A48-64FA2CC7E2CA}"/>
              </a:ext>
            </a:extLst>
          </p:cNvPr>
          <p:cNvSpPr/>
          <p:nvPr/>
        </p:nvSpPr>
        <p:spPr>
          <a:xfrm>
            <a:off x="9279888" y="5826383"/>
            <a:ext cx="2042832" cy="38310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sz="800" dirty="0" err="1">
                <a:latin typeface="Times New Roman" panose="02020603050405020304" pitchFamily="18" charset="0"/>
                <a:cs typeface="Times New Roman" panose="02020603050405020304" pitchFamily="18" charset="0"/>
              </a:rPr>
              <a:t>Carbon</a:t>
            </a:r>
            <a:r>
              <a:rPr lang="es-ES" sz="800" dirty="0">
                <a:latin typeface="Times New Roman" panose="02020603050405020304" pitchFamily="18" charset="0"/>
                <a:cs typeface="Times New Roman" panose="02020603050405020304" pitchFamily="18" charset="0"/>
              </a:rPr>
              <a:t> del maíz </a:t>
            </a:r>
            <a:r>
              <a:rPr lang="es-ES" sz="800" i="1" dirty="0">
                <a:latin typeface="Times New Roman" panose="02020603050405020304" pitchFamily="18" charset="0"/>
                <a:cs typeface="Times New Roman" panose="02020603050405020304" pitchFamily="18" charset="0"/>
              </a:rPr>
              <a:t>U. </a:t>
            </a:r>
            <a:r>
              <a:rPr lang="es-ES" sz="800" i="1" dirty="0" err="1">
                <a:latin typeface="Times New Roman" panose="02020603050405020304" pitchFamily="18" charset="0"/>
                <a:cs typeface="Times New Roman" panose="02020603050405020304" pitchFamily="18" charset="0"/>
              </a:rPr>
              <a:t>maydis</a:t>
            </a:r>
            <a:r>
              <a:rPr lang="es-ES" sz="800" i="1" dirty="0">
                <a:latin typeface="Times New Roman" panose="02020603050405020304" pitchFamily="18" charset="0"/>
                <a:cs typeface="Times New Roman" panose="02020603050405020304" pitchFamily="18" charset="0"/>
              </a:rPr>
              <a:t> </a:t>
            </a:r>
            <a:r>
              <a:rPr lang="es-ES" sz="800" dirty="0">
                <a:latin typeface="Times New Roman" panose="02020603050405020304" pitchFamily="18" charset="0"/>
                <a:cs typeface="Times New Roman" panose="02020603050405020304" pitchFamily="18" charset="0"/>
              </a:rPr>
              <a:t>en mazorca y tallo. </a:t>
            </a:r>
            <a:r>
              <a:rPr lang="es-PE" sz="800" dirty="0">
                <a:effectLst/>
                <a:latin typeface="Times New Roman" panose="02020603050405020304" pitchFamily="18" charset="0"/>
                <a:ea typeface="Aptos" panose="020B0004020202020204" pitchFamily="34" charset="0"/>
                <a:cs typeface="Times New Roman" panose="02020603050405020304" pitchFamily="18" charset="0"/>
              </a:rPr>
              <a:t>Cartwright (2018). </a:t>
            </a:r>
            <a:endParaRPr lang="es-ES" sz="800" dirty="0">
              <a:latin typeface="Times New Roman" panose="02020603050405020304" pitchFamily="18" charset="0"/>
              <a:cs typeface="Times New Roman" panose="02020603050405020304" pitchFamily="18" charset="0"/>
            </a:endParaRPr>
          </a:p>
        </p:txBody>
      </p:sp>
      <p:cxnSp>
        <p:nvCxnSpPr>
          <p:cNvPr id="11" name="Conector recto 10">
            <a:extLst>
              <a:ext uri="{FF2B5EF4-FFF2-40B4-BE49-F238E27FC236}">
                <a16:creationId xmlns:a16="http://schemas.microsoft.com/office/drawing/2014/main" id="{5EC400E8-1623-AE4A-95AD-6DA3509DF31A}"/>
              </a:ext>
            </a:extLst>
          </p:cNvPr>
          <p:cNvCxnSpPr>
            <a:stCxn id="20" idx="1"/>
          </p:cNvCxnSpPr>
          <p:nvPr/>
        </p:nvCxnSpPr>
        <p:spPr>
          <a:xfrm flipH="1" flipV="1">
            <a:off x="401216" y="345233"/>
            <a:ext cx="618931" cy="14019"/>
          </a:xfrm>
          <a:prstGeom prst="line">
            <a:avLst/>
          </a:prstGeom>
        </p:spPr>
        <p:style>
          <a:lnRef idx="3">
            <a:schemeClr val="dk1"/>
          </a:lnRef>
          <a:fillRef idx="0">
            <a:schemeClr val="dk1"/>
          </a:fillRef>
          <a:effectRef idx="2">
            <a:schemeClr val="dk1"/>
          </a:effectRef>
          <a:fontRef idx="minor">
            <a:schemeClr val="tx1"/>
          </a:fontRef>
        </p:style>
      </p:cxnSp>
      <p:cxnSp>
        <p:nvCxnSpPr>
          <p:cNvPr id="15" name="Conector recto 14">
            <a:extLst>
              <a:ext uri="{FF2B5EF4-FFF2-40B4-BE49-F238E27FC236}">
                <a16:creationId xmlns:a16="http://schemas.microsoft.com/office/drawing/2014/main" id="{F47FD58B-2031-5F7D-5644-1A79BA3422AC}"/>
              </a:ext>
            </a:extLst>
          </p:cNvPr>
          <p:cNvCxnSpPr>
            <a:cxnSpLocks/>
          </p:cNvCxnSpPr>
          <p:nvPr/>
        </p:nvCxnSpPr>
        <p:spPr>
          <a:xfrm flipH="1">
            <a:off x="354563" y="345233"/>
            <a:ext cx="46653" cy="2808514"/>
          </a:xfrm>
          <a:prstGeom prst="line">
            <a:avLst/>
          </a:prstGeom>
        </p:spPr>
        <p:style>
          <a:lnRef idx="3">
            <a:schemeClr val="dk1"/>
          </a:lnRef>
          <a:fillRef idx="0">
            <a:schemeClr val="dk1"/>
          </a:fillRef>
          <a:effectRef idx="2">
            <a:schemeClr val="dk1"/>
          </a:effectRef>
          <a:fontRef idx="minor">
            <a:schemeClr val="tx1"/>
          </a:fontRef>
        </p:style>
      </p:cxnSp>
      <p:cxnSp>
        <p:nvCxnSpPr>
          <p:cNvPr id="22" name="Conector recto de flecha 21">
            <a:extLst>
              <a:ext uri="{FF2B5EF4-FFF2-40B4-BE49-F238E27FC236}">
                <a16:creationId xmlns:a16="http://schemas.microsoft.com/office/drawing/2014/main" id="{C8852184-8A10-D790-6708-1336BE40FDC4}"/>
              </a:ext>
            </a:extLst>
          </p:cNvPr>
          <p:cNvCxnSpPr>
            <a:cxnSpLocks/>
          </p:cNvCxnSpPr>
          <p:nvPr/>
        </p:nvCxnSpPr>
        <p:spPr>
          <a:xfrm>
            <a:off x="354563" y="3153747"/>
            <a:ext cx="3464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4036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13E57-A83A-3F43-9DDA-78005A28D58A}"/>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FEEB1275-A00F-4C02-0EF1-035B4EB1A886}"/>
              </a:ext>
            </a:extLst>
          </p:cNvPr>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3025B6F-8357-78CA-036D-A52CE238A795}"/>
              </a:ext>
            </a:extLst>
          </p:cNvPr>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a:extLst>
              <a:ext uri="{FF2B5EF4-FFF2-40B4-BE49-F238E27FC236}">
                <a16:creationId xmlns:a16="http://schemas.microsoft.com/office/drawing/2014/main" id="{F7DCBE14-B861-BF3F-7810-4945B70AABEC}"/>
              </a:ext>
            </a:extLst>
          </p:cNvPr>
          <p:cNvSpPr/>
          <p:nvPr/>
        </p:nvSpPr>
        <p:spPr>
          <a:xfrm>
            <a:off x="403122" y="46887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0ADF347-D72A-9AFD-530B-AACE4BEDDA43}"/>
              </a:ext>
            </a:extLst>
          </p:cNvPr>
          <p:cNvSpPr/>
          <p:nvPr/>
        </p:nvSpPr>
        <p:spPr>
          <a:xfrm>
            <a:off x="1943940" y="2607423"/>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2500" lnSpcReduction="20000"/>
          </a:bodyPr>
          <a:lstStyle/>
          <a:p>
            <a:pPr algn="ctr"/>
            <a:r>
              <a:rPr lang="es" altLang="zh-CN" sz="13800" b="1" dirty="0">
                <a:solidFill>
                  <a:schemeClr val="bg1"/>
                </a:solidFill>
                <a:latin typeface="Arya"/>
                <a:ea typeface="思源黑体 CN Bold" panose="020B0800000000000000" pitchFamily="34" charset="-122"/>
              </a:rPr>
              <a:t>5</a:t>
            </a:r>
          </a:p>
        </p:txBody>
      </p:sp>
      <p:cxnSp>
        <p:nvCxnSpPr>
          <p:cNvPr id="9" name="直接连接符 8">
            <a:extLst>
              <a:ext uri="{FF2B5EF4-FFF2-40B4-BE49-F238E27FC236}">
                <a16:creationId xmlns:a16="http://schemas.microsoft.com/office/drawing/2014/main" id="{68D269FD-E6F9-BE2D-9EF8-756AD9255546}"/>
              </a:ext>
            </a:extLst>
          </p:cNvPr>
          <p:cNvCxnSpPr/>
          <p:nvPr/>
        </p:nvCxnSpPr>
        <p:spPr>
          <a:xfrm>
            <a:off x="4346984" y="3978844"/>
            <a:ext cx="1112406" cy="0"/>
          </a:xfrm>
          <a:prstGeom prst="line">
            <a:avLst/>
          </a:prstGeom>
          <a:ln w="38100">
            <a:solidFill>
              <a:srgbClr val="1C4885"/>
            </a:solidFill>
          </a:ln>
        </p:spPr>
        <p:style>
          <a:lnRef idx="1">
            <a:schemeClr val="accent1"/>
          </a:lnRef>
          <a:fillRef idx="0">
            <a:schemeClr val="accent1"/>
          </a:fillRef>
          <a:effectRef idx="0">
            <a:schemeClr val="accent1"/>
          </a:effectRef>
          <a:fontRef idx="minor">
            <a:schemeClr val="tx1"/>
          </a:fontRef>
        </p:style>
      </p:cxnSp>
      <p:sp>
        <p:nvSpPr>
          <p:cNvPr id="3" name="文本框 10">
            <a:extLst>
              <a:ext uri="{FF2B5EF4-FFF2-40B4-BE49-F238E27FC236}">
                <a16:creationId xmlns:a16="http://schemas.microsoft.com/office/drawing/2014/main" id="{5D15B5E6-90A5-4D7D-53FD-646CA9C8030A}"/>
              </a:ext>
            </a:extLst>
          </p:cNvPr>
          <p:cNvSpPr txBox="1"/>
          <p:nvPr/>
        </p:nvSpPr>
        <p:spPr>
          <a:xfrm>
            <a:off x="3536119" y="3052433"/>
            <a:ext cx="7414151" cy="618216"/>
          </a:xfrm>
          <a:prstGeom prst="rect">
            <a:avLst/>
          </a:prstGeom>
          <a:noFill/>
        </p:spPr>
        <p:txBody>
          <a:bodyPr wrap="square" rtlCol="0">
            <a:normAutofit fontScale="92500" lnSpcReduction="10000"/>
          </a:bodyPr>
          <a:lstStyle/>
          <a:p>
            <a:pPr algn="ctr"/>
            <a:r>
              <a:rPr lang="es-PE" sz="40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MANEJO DE LA ENFERMEDAD</a:t>
            </a:r>
            <a:endParaRPr lang="es" altLang="en-US" sz="1600" dirty="0">
              <a:solidFill>
                <a:schemeClr val="tx1">
                  <a:lumMod val="85000"/>
                  <a:lumOff val="15000"/>
                </a:schemeClr>
              </a:solidFill>
              <a:latin typeface="Arya"/>
              <a:ea typeface="Arya"/>
            </a:endParaRPr>
          </a:p>
        </p:txBody>
      </p:sp>
    </p:spTree>
    <p:extLst>
      <p:ext uri="{BB962C8B-B14F-4D97-AF65-F5344CB8AC3E}">
        <p14:creationId xmlns:p14="http://schemas.microsoft.com/office/powerpoint/2010/main" val="2912171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9C276-6446-A648-FE8A-E6C891F11540}"/>
            </a:ext>
          </a:extLst>
        </p:cNvPr>
        <p:cNvGrpSpPr/>
        <p:nvPr/>
      </p:nvGrpSpPr>
      <p:grpSpPr>
        <a:xfrm>
          <a:off x="0" y="0"/>
          <a:ext cx="0" cy="0"/>
          <a:chOff x="0" y="0"/>
          <a:chExt cx="0" cy="0"/>
        </a:xfrm>
      </p:grpSpPr>
      <p:sp>
        <p:nvSpPr>
          <p:cNvPr id="12" name="CuadroTexto 11">
            <a:extLst>
              <a:ext uri="{FF2B5EF4-FFF2-40B4-BE49-F238E27FC236}">
                <a16:creationId xmlns:a16="http://schemas.microsoft.com/office/drawing/2014/main" id="{7EA644A8-7D1B-2322-E248-247256E8A278}"/>
              </a:ext>
            </a:extLst>
          </p:cNvPr>
          <p:cNvSpPr txBox="1"/>
          <p:nvPr/>
        </p:nvSpPr>
        <p:spPr>
          <a:xfrm>
            <a:off x="3992589" y="903440"/>
            <a:ext cx="7673609" cy="523220"/>
          </a:xfrm>
          <a:prstGeom prst="rect">
            <a:avLst/>
          </a:prstGeom>
          <a:noFill/>
          <a:ln>
            <a:solidFill>
              <a:srgbClr val="7030A0"/>
            </a:solidFill>
            <a:prstDash val="sysDash"/>
          </a:ln>
        </p:spPr>
        <p:txBody>
          <a:bodyPr wrap="square">
            <a:spAutoFit/>
          </a:bodyPr>
          <a:lstStyle/>
          <a:p>
            <a:r>
              <a:rPr lang="es-PE" sz="1400" dirty="0">
                <a:solidFill>
                  <a:srgbClr val="000000"/>
                </a:solidFill>
                <a:effectLst/>
                <a:latin typeface="Times New Roman" panose="02020603050405020304" pitchFamily="18" charset="0"/>
                <a:ea typeface="Aptos" panose="020B0004020202020204" pitchFamily="34" charset="0"/>
              </a:rPr>
              <a:t>Cambiar el maíz por otros cultivos durante un periodo de tiempo puede ayudar a reducir la presencia del hongo en el suelo.</a:t>
            </a:r>
            <a:endParaRPr lang="es-PE" sz="11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63" name="CuadroTexto 62">
            <a:extLst>
              <a:ext uri="{FF2B5EF4-FFF2-40B4-BE49-F238E27FC236}">
                <a16:creationId xmlns:a16="http://schemas.microsoft.com/office/drawing/2014/main" id="{6D804726-C11B-A689-8F93-C2B21914D8A4}"/>
              </a:ext>
            </a:extLst>
          </p:cNvPr>
          <p:cNvSpPr txBox="1"/>
          <p:nvPr/>
        </p:nvSpPr>
        <p:spPr>
          <a:xfrm>
            <a:off x="834474" y="340343"/>
            <a:ext cx="3774848" cy="307777"/>
          </a:xfrm>
          <a:prstGeom prst="rect">
            <a:avLst/>
          </a:prstGeom>
          <a:solidFill>
            <a:schemeClr val="accent5">
              <a:lumMod val="40000"/>
              <a:lumOff val="60000"/>
            </a:schemeClr>
          </a:solidFill>
          <a:ln>
            <a:solidFill>
              <a:srgbClr val="7030A0"/>
            </a:solidFill>
            <a:prstDash val="dashDot"/>
          </a:ln>
        </p:spPr>
        <p:txBody>
          <a:bodyPr wrap="square">
            <a:spAutoFit/>
          </a:bodyPr>
          <a:lstStyle/>
          <a:p>
            <a:r>
              <a:rPr lang="es-PE" sz="1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s-PE" sz="1400" b="1" kern="100" dirty="0">
                <a:latin typeface="Times New Roman" panose="02020603050405020304" pitchFamily="18" charset="0"/>
                <a:ea typeface="Calibri" panose="020F0502020204030204" pitchFamily="34" charset="0"/>
                <a:cs typeface="Times New Roman" panose="02020603050405020304" pitchFamily="18" charset="0"/>
              </a:rPr>
              <a:t>MANEJO</a:t>
            </a:r>
            <a:r>
              <a:rPr lang="es-PE" sz="1400" b="1" kern="100" dirty="0">
                <a:effectLst/>
                <a:latin typeface="Times New Roman" panose="02020603050405020304" pitchFamily="18" charset="0"/>
                <a:ea typeface="Calibri" panose="020F0502020204030204" pitchFamily="34" charset="0"/>
                <a:cs typeface="Times New Roman" panose="02020603050405020304" pitchFamily="18" charset="0"/>
              </a:rPr>
              <a:t> DE </a:t>
            </a:r>
            <a:r>
              <a:rPr lang="es-PE" sz="1400" b="1" i="1" kern="100" dirty="0">
                <a:effectLst/>
                <a:latin typeface="Times New Roman" panose="02020603050405020304" pitchFamily="18" charset="0"/>
                <a:ea typeface="Calibri" panose="020F0502020204030204" pitchFamily="34" charset="0"/>
                <a:cs typeface="Times New Roman" panose="02020603050405020304" pitchFamily="18" charset="0"/>
              </a:rPr>
              <a:t>U. MAYDIS</a:t>
            </a:r>
            <a:endParaRPr lang="es-PE" sz="2000" b="1" i="1"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3" name="Grupo 22">
            <a:extLst>
              <a:ext uri="{FF2B5EF4-FFF2-40B4-BE49-F238E27FC236}">
                <a16:creationId xmlns:a16="http://schemas.microsoft.com/office/drawing/2014/main" id="{C3358281-2640-69AE-32C5-8ED89333038F}"/>
              </a:ext>
            </a:extLst>
          </p:cNvPr>
          <p:cNvGrpSpPr/>
          <p:nvPr/>
        </p:nvGrpSpPr>
        <p:grpSpPr>
          <a:xfrm>
            <a:off x="1394940" y="848599"/>
            <a:ext cx="10227893" cy="5768014"/>
            <a:chOff x="1184376" y="575230"/>
            <a:chExt cx="10227893" cy="5768014"/>
          </a:xfrm>
        </p:grpSpPr>
        <p:sp>
          <p:nvSpPr>
            <p:cNvPr id="2" name="Rectángulo: esquinas redondeadas 1">
              <a:extLst>
                <a:ext uri="{FF2B5EF4-FFF2-40B4-BE49-F238E27FC236}">
                  <a16:creationId xmlns:a16="http://schemas.microsoft.com/office/drawing/2014/main" id="{CF19DF00-3624-C59F-07F8-3DF59B38FCC8}"/>
                </a:ext>
              </a:extLst>
            </p:cNvPr>
            <p:cNvSpPr/>
            <p:nvPr/>
          </p:nvSpPr>
          <p:spPr>
            <a:xfrm>
              <a:off x="3453778" y="2963007"/>
              <a:ext cx="1127014" cy="21980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Rectángulo: esquinas redondeadas 2">
              <a:extLst>
                <a:ext uri="{FF2B5EF4-FFF2-40B4-BE49-F238E27FC236}">
                  <a16:creationId xmlns:a16="http://schemas.microsoft.com/office/drawing/2014/main" id="{3171235C-FEFF-75D7-13EE-8A28C26B1B66}"/>
                </a:ext>
              </a:extLst>
            </p:cNvPr>
            <p:cNvSpPr/>
            <p:nvPr/>
          </p:nvSpPr>
          <p:spPr>
            <a:xfrm>
              <a:off x="3453778" y="2208145"/>
              <a:ext cx="1127014" cy="21980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esquinas redondeadas 6">
              <a:extLst>
                <a:ext uri="{FF2B5EF4-FFF2-40B4-BE49-F238E27FC236}">
                  <a16:creationId xmlns:a16="http://schemas.microsoft.com/office/drawing/2014/main" id="{D1A64130-A224-1F2C-9D2E-25A19030E908}"/>
                </a:ext>
              </a:extLst>
            </p:cNvPr>
            <p:cNvSpPr/>
            <p:nvPr/>
          </p:nvSpPr>
          <p:spPr>
            <a:xfrm>
              <a:off x="8019857" y="2208145"/>
              <a:ext cx="1127014" cy="21980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esquinas redondeadas 9">
              <a:extLst>
                <a:ext uri="{FF2B5EF4-FFF2-40B4-BE49-F238E27FC236}">
                  <a16:creationId xmlns:a16="http://schemas.microsoft.com/office/drawing/2014/main" id="{68B82F72-7AEE-C7EB-AC67-900511B30044}"/>
                </a:ext>
              </a:extLst>
            </p:cNvPr>
            <p:cNvSpPr/>
            <p:nvPr/>
          </p:nvSpPr>
          <p:spPr>
            <a:xfrm>
              <a:off x="8624285" y="3066981"/>
              <a:ext cx="1127014" cy="21980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esquinas redondeadas 10">
              <a:extLst>
                <a:ext uri="{FF2B5EF4-FFF2-40B4-BE49-F238E27FC236}">
                  <a16:creationId xmlns:a16="http://schemas.microsoft.com/office/drawing/2014/main" id="{1D9A7F9E-DECC-0D14-0B05-D4FC9368BDC9}"/>
                </a:ext>
              </a:extLst>
            </p:cNvPr>
            <p:cNvSpPr/>
            <p:nvPr/>
          </p:nvSpPr>
          <p:spPr>
            <a:xfrm>
              <a:off x="8019857" y="5411476"/>
              <a:ext cx="1127014" cy="21980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CuadroTexto 16">
              <a:extLst>
                <a:ext uri="{FF2B5EF4-FFF2-40B4-BE49-F238E27FC236}">
                  <a16:creationId xmlns:a16="http://schemas.microsoft.com/office/drawing/2014/main" id="{A33C1584-8813-E7BD-3E53-944BD7AC2CE0}"/>
                </a:ext>
              </a:extLst>
            </p:cNvPr>
            <p:cNvSpPr txBox="1"/>
            <p:nvPr/>
          </p:nvSpPr>
          <p:spPr>
            <a:xfrm>
              <a:off x="1825750" y="1446887"/>
              <a:ext cx="1259424" cy="523220"/>
            </a:xfrm>
            <a:prstGeom prst="rect">
              <a:avLst/>
            </a:prstGeom>
            <a:noFill/>
            <a:ln>
              <a:solidFill>
                <a:srgbClr val="7030A0"/>
              </a:solidFill>
              <a:prstDash val="dashDot"/>
            </a:ln>
          </p:spPr>
          <p:txBody>
            <a:bodyPr wrap="square">
              <a:spAutoFit/>
            </a:bodyPr>
            <a:lstStyle/>
            <a:p>
              <a:pPr algn="ctr"/>
              <a:r>
                <a:rPr lang="es-PE" sz="1400" b="1" kern="100" dirty="0">
                  <a:latin typeface="Times New Roman" panose="02020603050405020304" pitchFamily="18" charset="0"/>
                  <a:ea typeface="Calibri" panose="020F0502020204030204" pitchFamily="34" charset="0"/>
                  <a:cs typeface="Times New Roman" panose="02020603050405020304" pitchFamily="18" charset="0"/>
                </a:rPr>
                <a:t>Variedades resistentes</a:t>
              </a:r>
              <a:r>
                <a:rPr lang="es-PE"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CuadroTexto 17">
              <a:extLst>
                <a:ext uri="{FF2B5EF4-FFF2-40B4-BE49-F238E27FC236}">
                  <a16:creationId xmlns:a16="http://schemas.microsoft.com/office/drawing/2014/main" id="{A3CBA0C1-2298-1E1D-B6E2-BB5B6481EBCC}"/>
                </a:ext>
              </a:extLst>
            </p:cNvPr>
            <p:cNvSpPr txBox="1"/>
            <p:nvPr/>
          </p:nvSpPr>
          <p:spPr>
            <a:xfrm>
              <a:off x="1854047" y="575230"/>
              <a:ext cx="1127013" cy="523220"/>
            </a:xfrm>
            <a:prstGeom prst="rect">
              <a:avLst/>
            </a:prstGeom>
            <a:noFill/>
            <a:ln>
              <a:solidFill>
                <a:srgbClr val="7030A0"/>
              </a:solidFill>
              <a:prstDash val="lgDashDotDot"/>
            </a:ln>
          </p:spPr>
          <p:txBody>
            <a:bodyPr wrap="square">
              <a:spAutoFit/>
            </a:bodyPr>
            <a:lstStyle/>
            <a:p>
              <a:pPr algn="ctr"/>
              <a:r>
                <a:rPr lang="es-PE" sz="1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Rotación de cultivos</a:t>
              </a:r>
              <a:endParaRPr lang="es-PE" sz="1400" dirty="0">
                <a:latin typeface="Times New Roman" panose="02020603050405020304" pitchFamily="18" charset="0"/>
                <a:cs typeface="Times New Roman" panose="02020603050405020304" pitchFamily="18" charset="0"/>
              </a:endParaRPr>
            </a:p>
          </p:txBody>
        </p:sp>
        <p:cxnSp>
          <p:nvCxnSpPr>
            <p:cNvPr id="27" name="Conector recto 26">
              <a:extLst>
                <a:ext uri="{FF2B5EF4-FFF2-40B4-BE49-F238E27FC236}">
                  <a16:creationId xmlns:a16="http://schemas.microsoft.com/office/drawing/2014/main" id="{13EFEF94-8593-4613-4DD8-D9493BBC9648}"/>
                </a:ext>
              </a:extLst>
            </p:cNvPr>
            <p:cNvCxnSpPr>
              <a:cxnSpLocks/>
            </p:cNvCxnSpPr>
            <p:nvPr/>
          </p:nvCxnSpPr>
          <p:spPr>
            <a:xfrm flipH="1">
              <a:off x="1221097" y="1051803"/>
              <a:ext cx="37194" cy="4916962"/>
            </a:xfrm>
            <a:prstGeom prst="line">
              <a:avLst/>
            </a:prstGeom>
            <a:ln w="28575">
              <a:solidFill>
                <a:schemeClr val="bg2">
                  <a:lumMod val="1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42A36961-4BED-57E8-677A-B1E700214B57}"/>
                </a:ext>
              </a:extLst>
            </p:cNvPr>
            <p:cNvCxnSpPr>
              <a:cxnSpLocks/>
              <a:endCxn id="18" idx="1"/>
            </p:cNvCxnSpPr>
            <p:nvPr/>
          </p:nvCxnSpPr>
          <p:spPr>
            <a:xfrm>
              <a:off x="1244602" y="833589"/>
              <a:ext cx="609445" cy="3251"/>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3764A898-7290-7E5F-C363-ADFC7D776225}"/>
                </a:ext>
              </a:extLst>
            </p:cNvPr>
            <p:cNvCxnSpPr>
              <a:cxnSpLocks/>
            </p:cNvCxnSpPr>
            <p:nvPr/>
          </p:nvCxnSpPr>
          <p:spPr>
            <a:xfrm>
              <a:off x="1273173" y="1708497"/>
              <a:ext cx="552576"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EBD2122C-8211-5403-CA24-F0F29F4D6774}"/>
                </a:ext>
              </a:extLst>
            </p:cNvPr>
            <p:cNvCxnSpPr>
              <a:cxnSpLocks/>
            </p:cNvCxnSpPr>
            <p:nvPr/>
          </p:nvCxnSpPr>
          <p:spPr>
            <a:xfrm>
              <a:off x="1184376" y="5968765"/>
              <a:ext cx="641373"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2DEBC0DD-7EC3-BE4E-AE97-E2EA08FB8CB8}"/>
                </a:ext>
              </a:extLst>
            </p:cNvPr>
            <p:cNvSpPr txBox="1"/>
            <p:nvPr/>
          </p:nvSpPr>
          <p:spPr>
            <a:xfrm>
              <a:off x="3670540" y="1444440"/>
              <a:ext cx="7631594" cy="523220"/>
            </a:xfrm>
            <a:prstGeom prst="rect">
              <a:avLst/>
            </a:prstGeom>
            <a:noFill/>
            <a:ln>
              <a:solidFill>
                <a:srgbClr val="7030A0"/>
              </a:solidFill>
              <a:prstDash val="dashDot"/>
            </a:ln>
          </p:spPr>
          <p:txBody>
            <a:bodyPr wrap="square">
              <a:spAutoFit/>
            </a:bodyPr>
            <a:lstStyle/>
            <a:p>
              <a:r>
                <a:rPr lang="es-PE" sz="1400" dirty="0">
                  <a:solidFill>
                    <a:srgbClr val="000000"/>
                  </a:solidFill>
                  <a:effectLst/>
                  <a:latin typeface="Times New Roman" panose="02020603050405020304" pitchFamily="18" charset="0"/>
                  <a:ea typeface="Aptos" panose="020B0004020202020204" pitchFamily="34" charset="0"/>
                </a:rPr>
                <a:t>Utiliza variedades de maíz que sean resistentes al carbón. Consultar con agrónomos o expertos en cultivos puede ayudarte a identificar las variedades adecuadas para tu región</a:t>
              </a:r>
              <a:endParaRPr lang="es-PE" sz="11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41" name="CuadroTexto 40">
              <a:extLst>
                <a:ext uri="{FF2B5EF4-FFF2-40B4-BE49-F238E27FC236}">
                  <a16:creationId xmlns:a16="http://schemas.microsoft.com/office/drawing/2014/main" id="{6524B4F2-DB07-D48D-8ECB-456221FA4705}"/>
                </a:ext>
              </a:extLst>
            </p:cNvPr>
            <p:cNvSpPr txBox="1"/>
            <p:nvPr/>
          </p:nvSpPr>
          <p:spPr>
            <a:xfrm>
              <a:off x="3732019" y="2334897"/>
              <a:ext cx="7593288" cy="307777"/>
            </a:xfrm>
            <a:prstGeom prst="rect">
              <a:avLst/>
            </a:prstGeom>
            <a:noFill/>
            <a:ln w="12700">
              <a:solidFill>
                <a:srgbClr val="7030A0"/>
              </a:solidFill>
              <a:prstDash val="dash"/>
            </a:ln>
          </p:spPr>
          <p:txBody>
            <a:bodyPr wrap="square">
              <a:spAutoFit/>
            </a:bodyPr>
            <a:lstStyle/>
            <a:p>
              <a:r>
                <a:rPr lang="es-PE" sz="1400" dirty="0">
                  <a:solidFill>
                    <a:srgbClr val="000000"/>
                  </a:solidFill>
                  <a:effectLst/>
                  <a:latin typeface="Times New Roman" panose="02020603050405020304" pitchFamily="18" charset="0"/>
                  <a:ea typeface="Aptos" panose="020B0004020202020204" pitchFamily="34" charset="0"/>
                </a:rPr>
                <a:t>Evita el riego excesivo, ya que un ambiente húmedo favorece el desarrollo del hongo</a:t>
              </a:r>
              <a:endParaRPr lang="es-PE" sz="1000" dirty="0"/>
            </a:p>
          </p:txBody>
        </p:sp>
        <p:sp>
          <p:nvSpPr>
            <p:cNvPr id="42" name="CuadroTexto 41">
              <a:extLst>
                <a:ext uri="{FF2B5EF4-FFF2-40B4-BE49-F238E27FC236}">
                  <a16:creationId xmlns:a16="http://schemas.microsoft.com/office/drawing/2014/main" id="{EBAED2A5-424F-F3C1-62BE-5BA27CC825D3}"/>
                </a:ext>
              </a:extLst>
            </p:cNvPr>
            <p:cNvSpPr txBox="1"/>
            <p:nvPr/>
          </p:nvSpPr>
          <p:spPr>
            <a:xfrm>
              <a:off x="3738660" y="3136960"/>
              <a:ext cx="7673609" cy="528350"/>
            </a:xfrm>
            <a:prstGeom prst="rect">
              <a:avLst/>
            </a:prstGeom>
            <a:noFill/>
            <a:ln w="12700">
              <a:solidFill>
                <a:srgbClr val="7030A0"/>
              </a:solidFill>
              <a:prstDash val="dash"/>
            </a:ln>
          </p:spPr>
          <p:txBody>
            <a:bodyPr wrap="square">
              <a:spAutoFit/>
            </a:bodyPr>
            <a:lstStyle/>
            <a:p>
              <a:pPr lvl="0" algn="just">
                <a:lnSpc>
                  <a:spcPts val="1680"/>
                </a:lnSpc>
                <a:spcAft>
                  <a:spcPts val="1500"/>
                </a:spcAft>
              </a:pPr>
              <a:r>
                <a:rPr lang="es-PE" sz="1600" dirty="0">
                  <a:solidFill>
                    <a:srgbClr val="000000"/>
                  </a:solidFill>
                  <a:effectLst/>
                  <a:latin typeface="Times New Roman" panose="02020603050405020304" pitchFamily="18" charset="0"/>
                  <a:ea typeface="Times New Roman" panose="02020603050405020304" pitchFamily="18" charset="0"/>
                </a:rPr>
                <a:t>Mantener el campo libre de malezas ayuda a reducir la población de hospedadores alternativos que podrían albergar el hongo.</a:t>
              </a:r>
              <a:endParaRPr lang="es-PE" sz="1600" dirty="0">
                <a:effectLst/>
                <a:latin typeface="Times New Roman" panose="02020603050405020304" pitchFamily="18" charset="0"/>
                <a:ea typeface="Times New Roman" panose="02020603050405020304" pitchFamily="18" charset="0"/>
              </a:endParaRPr>
            </a:p>
          </p:txBody>
        </p:sp>
        <p:sp>
          <p:nvSpPr>
            <p:cNvPr id="44" name="CuadroTexto 43">
              <a:extLst>
                <a:ext uri="{FF2B5EF4-FFF2-40B4-BE49-F238E27FC236}">
                  <a16:creationId xmlns:a16="http://schemas.microsoft.com/office/drawing/2014/main" id="{348D0264-073E-7D52-87CB-064C7BD02164}"/>
                </a:ext>
              </a:extLst>
            </p:cNvPr>
            <p:cNvSpPr txBox="1"/>
            <p:nvPr/>
          </p:nvSpPr>
          <p:spPr>
            <a:xfrm>
              <a:off x="1767001" y="5707155"/>
              <a:ext cx="1377586" cy="523220"/>
            </a:xfrm>
            <a:prstGeom prst="rect">
              <a:avLst/>
            </a:prstGeom>
            <a:noFill/>
            <a:ln>
              <a:solidFill>
                <a:srgbClr val="7030A0"/>
              </a:solidFill>
              <a:prstDash val="dashDot"/>
            </a:ln>
          </p:spPr>
          <p:txBody>
            <a:bodyPr wrap="square">
              <a:spAutoFit/>
            </a:bodyPr>
            <a:lstStyle/>
            <a:p>
              <a:r>
                <a:rPr lang="es-PE" sz="1400" b="1" kern="100" dirty="0">
                  <a:latin typeface="Times New Roman" panose="02020603050405020304" pitchFamily="18" charset="0"/>
                  <a:ea typeface="Calibri" panose="020F0502020204030204" pitchFamily="34" charset="0"/>
                  <a:cs typeface="Times New Roman" panose="02020603050405020304" pitchFamily="18" charset="0"/>
                </a:rPr>
                <a:t>Aplicación de fungicidas</a:t>
              </a:r>
              <a:endParaRPr lang="es-PE" sz="1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50" name="Conector recto de flecha 49">
              <a:extLst>
                <a:ext uri="{FF2B5EF4-FFF2-40B4-BE49-F238E27FC236}">
                  <a16:creationId xmlns:a16="http://schemas.microsoft.com/office/drawing/2014/main" id="{45FAB04B-FD53-E8F7-C5A7-278B03C93002}"/>
                </a:ext>
              </a:extLst>
            </p:cNvPr>
            <p:cNvCxnSpPr>
              <a:cxnSpLocks/>
            </p:cNvCxnSpPr>
            <p:nvPr/>
          </p:nvCxnSpPr>
          <p:spPr>
            <a:xfrm>
              <a:off x="3113472" y="1734755"/>
              <a:ext cx="546945"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E8CCC9DC-CE0E-C596-96CB-D33BAC2B4709}"/>
                </a:ext>
              </a:extLst>
            </p:cNvPr>
            <p:cNvCxnSpPr>
              <a:cxnSpLocks/>
            </p:cNvCxnSpPr>
            <p:nvPr/>
          </p:nvCxnSpPr>
          <p:spPr>
            <a:xfrm>
              <a:off x="3031066" y="891681"/>
              <a:ext cx="700953" cy="16151"/>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C2CEA779-819C-AD5F-BAB9-37C5CE4DB7A8}"/>
                </a:ext>
              </a:extLst>
            </p:cNvPr>
            <p:cNvCxnSpPr>
              <a:cxnSpLocks/>
            </p:cNvCxnSpPr>
            <p:nvPr/>
          </p:nvCxnSpPr>
          <p:spPr>
            <a:xfrm>
              <a:off x="1320411" y="4141820"/>
              <a:ext cx="390675"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4" name="CuadroTexto 53">
              <a:extLst>
                <a:ext uri="{FF2B5EF4-FFF2-40B4-BE49-F238E27FC236}">
                  <a16:creationId xmlns:a16="http://schemas.microsoft.com/office/drawing/2014/main" id="{917EBEB5-9B54-BAC4-76BD-900C6AB75191}"/>
                </a:ext>
              </a:extLst>
            </p:cNvPr>
            <p:cNvSpPr txBox="1"/>
            <p:nvPr/>
          </p:nvSpPr>
          <p:spPr>
            <a:xfrm>
              <a:off x="1854047" y="3929098"/>
              <a:ext cx="1259425" cy="523220"/>
            </a:xfrm>
            <a:prstGeom prst="rect">
              <a:avLst/>
            </a:prstGeom>
            <a:noFill/>
            <a:ln>
              <a:solidFill>
                <a:srgbClr val="7030A0"/>
              </a:solidFill>
              <a:prstDash val="dashDot"/>
            </a:ln>
          </p:spPr>
          <p:txBody>
            <a:bodyPr wrap="square">
              <a:spAutoFit/>
            </a:bodyPr>
            <a:lstStyle/>
            <a:p>
              <a:r>
                <a:rPr lang="es-PE" sz="1400" b="1" kern="100" dirty="0">
                  <a:latin typeface="Times New Roman" panose="02020603050405020304" pitchFamily="18" charset="0"/>
                  <a:ea typeface="Calibri" panose="020F0502020204030204" pitchFamily="34" charset="0"/>
                  <a:cs typeface="Times New Roman" panose="02020603050405020304" pitchFamily="18" charset="0"/>
                </a:rPr>
                <a:t>Prácticas de siembra</a:t>
              </a:r>
              <a:r>
                <a:rPr lang="es-PE"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55" name="Conector recto de flecha 54">
              <a:extLst>
                <a:ext uri="{FF2B5EF4-FFF2-40B4-BE49-F238E27FC236}">
                  <a16:creationId xmlns:a16="http://schemas.microsoft.com/office/drawing/2014/main" id="{C2B2214D-F5BD-037B-5CE2-48FCABBE5BB4}"/>
                </a:ext>
              </a:extLst>
            </p:cNvPr>
            <p:cNvCxnSpPr>
              <a:cxnSpLocks/>
            </p:cNvCxnSpPr>
            <p:nvPr/>
          </p:nvCxnSpPr>
          <p:spPr>
            <a:xfrm>
              <a:off x="3230960" y="4206467"/>
              <a:ext cx="390675"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8FAC1F9E-43DC-C137-9207-10A020EE7DF1}"/>
                </a:ext>
              </a:extLst>
            </p:cNvPr>
            <p:cNvCxnSpPr>
              <a:cxnSpLocks/>
            </p:cNvCxnSpPr>
            <p:nvPr/>
          </p:nvCxnSpPr>
          <p:spPr>
            <a:xfrm>
              <a:off x="3230961" y="6050856"/>
              <a:ext cx="390675"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69A96271-6300-0E84-64A9-6AE42B55AF21}"/>
                </a:ext>
              </a:extLst>
            </p:cNvPr>
            <p:cNvSpPr txBox="1"/>
            <p:nvPr/>
          </p:nvSpPr>
          <p:spPr>
            <a:xfrm>
              <a:off x="3738660" y="3942292"/>
              <a:ext cx="7673609" cy="528350"/>
            </a:xfrm>
            <a:prstGeom prst="rect">
              <a:avLst/>
            </a:prstGeom>
            <a:noFill/>
            <a:ln w="12700">
              <a:solidFill>
                <a:srgbClr val="7030A0"/>
              </a:solidFill>
              <a:prstDash val="dash"/>
            </a:ln>
          </p:spPr>
          <p:txBody>
            <a:bodyPr wrap="square">
              <a:spAutoFit/>
            </a:bodyPr>
            <a:lstStyle/>
            <a:p>
              <a:pPr lvl="0" algn="just">
                <a:lnSpc>
                  <a:spcPts val="1680"/>
                </a:lnSpc>
                <a:spcAft>
                  <a:spcPts val="1500"/>
                </a:spcAft>
              </a:pPr>
              <a:r>
                <a:rPr lang="es-PE" sz="1600" dirty="0">
                  <a:solidFill>
                    <a:srgbClr val="000000"/>
                  </a:solidFill>
                  <a:effectLst/>
                  <a:latin typeface="Times New Roman" panose="02020603050405020304" pitchFamily="18" charset="0"/>
                  <a:ea typeface="Aptos" panose="020B0004020202020204" pitchFamily="34" charset="0"/>
                </a:rPr>
                <a:t>Espaciar adecuadamente las plantas y evitar siembras muy densas puede permitir una mejor circulación de aire y luz, disminuyendo la humedad en el campo.</a:t>
              </a:r>
              <a:endParaRPr lang="es-PE" sz="1600" dirty="0">
                <a:effectLst/>
                <a:latin typeface="Times New Roman" panose="02020603050405020304" pitchFamily="18" charset="0"/>
                <a:ea typeface="Times New Roman" panose="02020603050405020304" pitchFamily="18" charset="0"/>
              </a:endParaRPr>
            </a:p>
          </p:txBody>
        </p:sp>
        <p:sp>
          <p:nvSpPr>
            <p:cNvPr id="9" name="CuadroTexto 8">
              <a:extLst>
                <a:ext uri="{FF2B5EF4-FFF2-40B4-BE49-F238E27FC236}">
                  <a16:creationId xmlns:a16="http://schemas.microsoft.com/office/drawing/2014/main" id="{470EC51A-6BD6-7D65-97F1-90C6F2A13052}"/>
                </a:ext>
              </a:extLst>
            </p:cNvPr>
            <p:cNvSpPr txBox="1"/>
            <p:nvPr/>
          </p:nvSpPr>
          <p:spPr>
            <a:xfrm>
              <a:off x="3718121" y="4798839"/>
              <a:ext cx="7593288" cy="584775"/>
            </a:xfrm>
            <a:prstGeom prst="rect">
              <a:avLst/>
            </a:prstGeom>
            <a:noFill/>
            <a:ln w="12700">
              <a:solidFill>
                <a:srgbClr val="7030A0"/>
              </a:solidFill>
              <a:prstDash val="dash"/>
            </a:ln>
          </p:spPr>
          <p:txBody>
            <a:bodyPr wrap="square">
              <a:spAutoFit/>
            </a:bodyPr>
            <a:lstStyle/>
            <a:p>
              <a:r>
                <a:rPr lang="es-PE" sz="1600" dirty="0">
                  <a:solidFill>
                    <a:srgbClr val="000000"/>
                  </a:solidFill>
                  <a:effectLst/>
                  <a:latin typeface="Times New Roman" panose="02020603050405020304" pitchFamily="18" charset="0"/>
                  <a:ea typeface="Aptos" panose="020B0004020202020204" pitchFamily="34" charset="0"/>
                </a:rPr>
                <a:t>Al final de la cosecha, quita y destruye las plantas infectadas para reducir la fuente de inóculo.</a:t>
              </a:r>
              <a:endParaRPr lang="es-PE" sz="1050" dirty="0"/>
            </a:p>
          </p:txBody>
        </p:sp>
        <p:sp>
          <p:nvSpPr>
            <p:cNvPr id="13" name="CuadroTexto 12">
              <a:extLst>
                <a:ext uri="{FF2B5EF4-FFF2-40B4-BE49-F238E27FC236}">
                  <a16:creationId xmlns:a16="http://schemas.microsoft.com/office/drawing/2014/main" id="{FD8E7320-B415-0E3B-D46A-1454B0E51266}"/>
                </a:ext>
              </a:extLst>
            </p:cNvPr>
            <p:cNvSpPr txBox="1"/>
            <p:nvPr/>
          </p:nvSpPr>
          <p:spPr>
            <a:xfrm>
              <a:off x="3689693" y="5758469"/>
              <a:ext cx="7593288" cy="584775"/>
            </a:xfrm>
            <a:prstGeom prst="rect">
              <a:avLst/>
            </a:prstGeom>
            <a:noFill/>
            <a:ln w="12700">
              <a:solidFill>
                <a:srgbClr val="7030A0"/>
              </a:solidFill>
              <a:prstDash val="dash"/>
            </a:ln>
          </p:spPr>
          <p:txBody>
            <a:bodyPr wrap="square">
              <a:spAutoFit/>
            </a:bodyPr>
            <a:lstStyle/>
            <a:p>
              <a:r>
                <a:rPr lang="es-PE" sz="1600" dirty="0">
                  <a:solidFill>
                    <a:srgbClr val="000000"/>
                  </a:solidFill>
                  <a:effectLst/>
                  <a:latin typeface="Times New Roman" panose="02020603050405020304" pitchFamily="18" charset="0"/>
                  <a:ea typeface="Aptos" panose="020B0004020202020204" pitchFamily="34" charset="0"/>
                </a:rPr>
                <a:t>En algunos casos, el uso de fungicidas puede ayudar, aunque esto debe hacerse con precaución y siguiendo las recomendaciones de un especialista.</a:t>
              </a:r>
              <a:endParaRPr lang="es-PE" sz="1000" dirty="0"/>
            </a:p>
          </p:txBody>
        </p:sp>
        <p:cxnSp>
          <p:nvCxnSpPr>
            <p:cNvPr id="15" name="Conector recto de flecha 14">
              <a:extLst>
                <a:ext uri="{FF2B5EF4-FFF2-40B4-BE49-F238E27FC236}">
                  <a16:creationId xmlns:a16="http://schemas.microsoft.com/office/drawing/2014/main" id="{34115E89-6FF0-A74A-4877-7AF5EED4049F}"/>
                </a:ext>
              </a:extLst>
            </p:cNvPr>
            <p:cNvCxnSpPr>
              <a:cxnSpLocks/>
            </p:cNvCxnSpPr>
            <p:nvPr/>
          </p:nvCxnSpPr>
          <p:spPr>
            <a:xfrm>
              <a:off x="1294949" y="5019539"/>
              <a:ext cx="390675"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8288350B-6484-3E36-D7F7-4500F3B2125F}"/>
                </a:ext>
              </a:extLst>
            </p:cNvPr>
            <p:cNvCxnSpPr>
              <a:cxnSpLocks/>
              <a:endCxn id="26" idx="1"/>
            </p:cNvCxnSpPr>
            <p:nvPr/>
          </p:nvCxnSpPr>
          <p:spPr>
            <a:xfrm flipV="1">
              <a:off x="1239694" y="2545603"/>
              <a:ext cx="629069" cy="8322"/>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6B320ADF-2DB2-C5A0-C85E-A8A11049C8F0}"/>
                </a:ext>
              </a:extLst>
            </p:cNvPr>
            <p:cNvSpPr txBox="1"/>
            <p:nvPr/>
          </p:nvSpPr>
          <p:spPr>
            <a:xfrm>
              <a:off x="1825749" y="4794483"/>
              <a:ext cx="1259425" cy="523220"/>
            </a:xfrm>
            <a:prstGeom prst="rect">
              <a:avLst/>
            </a:prstGeom>
            <a:noFill/>
            <a:ln>
              <a:solidFill>
                <a:srgbClr val="7030A0"/>
              </a:solidFill>
              <a:prstDash val="dashDot"/>
            </a:ln>
          </p:spPr>
          <p:txBody>
            <a:bodyPr wrap="square">
              <a:spAutoFit/>
            </a:bodyPr>
            <a:lstStyle/>
            <a:p>
              <a:r>
                <a:rPr lang="es-PE" sz="1400" b="1" kern="100" dirty="0">
                  <a:effectLst/>
                  <a:latin typeface="Times New Roman" panose="02020603050405020304" pitchFamily="18" charset="0"/>
                  <a:ea typeface="Calibri" panose="020F0502020204030204" pitchFamily="34" charset="0"/>
                  <a:cs typeface="Times New Roman" panose="02020603050405020304" pitchFamily="18" charset="0"/>
                </a:rPr>
                <a:t>Eliminación de residuos</a:t>
              </a:r>
              <a:r>
                <a:rPr lang="es-PE"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CuadroTexto 25">
              <a:extLst>
                <a:ext uri="{FF2B5EF4-FFF2-40B4-BE49-F238E27FC236}">
                  <a16:creationId xmlns:a16="http://schemas.microsoft.com/office/drawing/2014/main" id="{B4CC317E-D42A-A28A-D2D3-7277B0832691}"/>
                </a:ext>
              </a:extLst>
            </p:cNvPr>
            <p:cNvSpPr txBox="1"/>
            <p:nvPr/>
          </p:nvSpPr>
          <p:spPr>
            <a:xfrm>
              <a:off x="1868763" y="2176271"/>
              <a:ext cx="1259425" cy="738664"/>
            </a:xfrm>
            <a:prstGeom prst="rect">
              <a:avLst/>
            </a:prstGeom>
            <a:noFill/>
            <a:ln>
              <a:solidFill>
                <a:srgbClr val="7030A0"/>
              </a:solidFill>
              <a:prstDash val="dashDot"/>
            </a:ln>
          </p:spPr>
          <p:txBody>
            <a:bodyPr wrap="square">
              <a:spAutoFit/>
            </a:bodyPr>
            <a:lstStyle/>
            <a:p>
              <a:r>
                <a:rPr lang="es-PE" sz="1400" b="1" kern="100" dirty="0">
                  <a:latin typeface="Times New Roman" panose="02020603050405020304" pitchFamily="18" charset="0"/>
                  <a:ea typeface="Calibri" panose="020F0502020204030204" pitchFamily="34" charset="0"/>
                  <a:cs typeface="Times New Roman" panose="02020603050405020304" pitchFamily="18" charset="0"/>
                </a:rPr>
                <a:t>Manejo adecuado del riego</a:t>
              </a:r>
              <a:r>
                <a:rPr lang="es-PE"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uadroTexto 27">
              <a:extLst>
                <a:ext uri="{FF2B5EF4-FFF2-40B4-BE49-F238E27FC236}">
                  <a16:creationId xmlns:a16="http://schemas.microsoft.com/office/drawing/2014/main" id="{A8005153-EB03-F1D1-5974-4022BB9113D4}"/>
                </a:ext>
              </a:extLst>
            </p:cNvPr>
            <p:cNvSpPr txBox="1"/>
            <p:nvPr/>
          </p:nvSpPr>
          <p:spPr>
            <a:xfrm>
              <a:off x="1995493" y="3120685"/>
              <a:ext cx="1259425" cy="523220"/>
            </a:xfrm>
            <a:prstGeom prst="rect">
              <a:avLst/>
            </a:prstGeom>
            <a:noFill/>
            <a:ln>
              <a:solidFill>
                <a:srgbClr val="7030A0"/>
              </a:solidFill>
              <a:prstDash val="dashDot"/>
            </a:ln>
          </p:spPr>
          <p:txBody>
            <a:bodyPr wrap="square">
              <a:spAutoFit/>
            </a:bodyPr>
            <a:lstStyle/>
            <a:p>
              <a:r>
                <a:rPr lang="es-PE" sz="1400" b="1" kern="100" dirty="0">
                  <a:latin typeface="Times New Roman" panose="02020603050405020304" pitchFamily="18" charset="0"/>
                  <a:ea typeface="Calibri" panose="020F0502020204030204" pitchFamily="34" charset="0"/>
                  <a:cs typeface="Times New Roman" panose="02020603050405020304" pitchFamily="18" charset="0"/>
                </a:rPr>
                <a:t>Control de malezas</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0" name="Conector recto de flecha 29">
              <a:extLst>
                <a:ext uri="{FF2B5EF4-FFF2-40B4-BE49-F238E27FC236}">
                  <a16:creationId xmlns:a16="http://schemas.microsoft.com/office/drawing/2014/main" id="{82A111DF-CDD0-C964-F051-086B5F37BC91}"/>
                </a:ext>
              </a:extLst>
            </p:cNvPr>
            <p:cNvCxnSpPr>
              <a:cxnSpLocks/>
              <a:endCxn id="28" idx="1"/>
            </p:cNvCxnSpPr>
            <p:nvPr/>
          </p:nvCxnSpPr>
          <p:spPr>
            <a:xfrm>
              <a:off x="1294949" y="3366205"/>
              <a:ext cx="700544" cy="1609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EB75462F-FAC4-7BA6-46DB-7F98EFB469CB}"/>
                </a:ext>
              </a:extLst>
            </p:cNvPr>
            <p:cNvCxnSpPr>
              <a:cxnSpLocks/>
            </p:cNvCxnSpPr>
            <p:nvPr/>
          </p:nvCxnSpPr>
          <p:spPr>
            <a:xfrm>
              <a:off x="3185275" y="5091226"/>
              <a:ext cx="390675"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7329BEEA-AD84-0097-2BFD-C9F9AEE8B7D3}"/>
                </a:ext>
              </a:extLst>
            </p:cNvPr>
            <p:cNvCxnSpPr>
              <a:cxnSpLocks/>
            </p:cNvCxnSpPr>
            <p:nvPr/>
          </p:nvCxnSpPr>
          <p:spPr>
            <a:xfrm>
              <a:off x="3181086" y="2545603"/>
              <a:ext cx="390675"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7F8ADA7F-A9CD-CA98-A537-8299B36397BB}"/>
                </a:ext>
              </a:extLst>
            </p:cNvPr>
            <p:cNvCxnSpPr>
              <a:cxnSpLocks/>
            </p:cNvCxnSpPr>
            <p:nvPr/>
          </p:nvCxnSpPr>
          <p:spPr>
            <a:xfrm>
              <a:off x="3299018" y="3429000"/>
              <a:ext cx="390675"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6" name="Conector recto 35">
            <a:extLst>
              <a:ext uri="{FF2B5EF4-FFF2-40B4-BE49-F238E27FC236}">
                <a16:creationId xmlns:a16="http://schemas.microsoft.com/office/drawing/2014/main" id="{B6204D2B-2329-0E21-4EB3-578A7FE95AFA}"/>
              </a:ext>
            </a:extLst>
          </p:cNvPr>
          <p:cNvCxnSpPr>
            <a:stCxn id="63" idx="1"/>
          </p:cNvCxnSpPr>
          <p:nvPr/>
        </p:nvCxnSpPr>
        <p:spPr>
          <a:xfrm flipH="1">
            <a:off x="569167" y="494232"/>
            <a:ext cx="265307" cy="290"/>
          </a:xfrm>
          <a:prstGeom prst="line">
            <a:avLst/>
          </a:prstGeom>
        </p:spPr>
        <p:style>
          <a:lnRef idx="3">
            <a:schemeClr val="dk1"/>
          </a:lnRef>
          <a:fillRef idx="0">
            <a:schemeClr val="dk1"/>
          </a:fillRef>
          <a:effectRef idx="2">
            <a:schemeClr val="dk1"/>
          </a:effectRef>
          <a:fontRef idx="minor">
            <a:schemeClr val="tx1"/>
          </a:fontRef>
        </p:style>
      </p:cxnSp>
      <p:cxnSp>
        <p:nvCxnSpPr>
          <p:cNvPr id="38" name="Conector recto 37">
            <a:extLst>
              <a:ext uri="{FF2B5EF4-FFF2-40B4-BE49-F238E27FC236}">
                <a16:creationId xmlns:a16="http://schemas.microsoft.com/office/drawing/2014/main" id="{6EBF1B9A-9C2B-C358-6B5B-8C8837BC7D60}"/>
              </a:ext>
            </a:extLst>
          </p:cNvPr>
          <p:cNvCxnSpPr/>
          <p:nvPr/>
        </p:nvCxnSpPr>
        <p:spPr>
          <a:xfrm>
            <a:off x="569167" y="494232"/>
            <a:ext cx="0" cy="3565745"/>
          </a:xfrm>
          <a:prstGeom prst="line">
            <a:avLst/>
          </a:prstGeom>
        </p:spPr>
        <p:style>
          <a:lnRef idx="3">
            <a:schemeClr val="dk1"/>
          </a:lnRef>
          <a:fillRef idx="0">
            <a:schemeClr val="dk1"/>
          </a:fillRef>
          <a:effectRef idx="2">
            <a:schemeClr val="dk1"/>
          </a:effectRef>
          <a:fontRef idx="minor">
            <a:schemeClr val="tx1"/>
          </a:fontRef>
        </p:style>
      </p:cxnSp>
      <p:cxnSp>
        <p:nvCxnSpPr>
          <p:cNvPr id="43" name="Conector recto de flecha 42">
            <a:extLst>
              <a:ext uri="{FF2B5EF4-FFF2-40B4-BE49-F238E27FC236}">
                <a16:creationId xmlns:a16="http://schemas.microsoft.com/office/drawing/2014/main" id="{91187DD2-B0E4-3575-2256-EAE488ADC3F0}"/>
              </a:ext>
            </a:extLst>
          </p:cNvPr>
          <p:cNvCxnSpPr/>
          <p:nvPr/>
        </p:nvCxnSpPr>
        <p:spPr>
          <a:xfrm>
            <a:off x="569167" y="4059977"/>
            <a:ext cx="867135"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11093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50A50-0ACF-14F6-883B-DEC9C28A2BAA}"/>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5E4C6BC3-3603-A104-1162-697306B45B7A}"/>
              </a:ext>
            </a:extLst>
          </p:cNvPr>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D199F50-FD94-11FF-262A-012681ACB65F}"/>
              </a:ext>
            </a:extLst>
          </p:cNvPr>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a:extLst>
              <a:ext uri="{FF2B5EF4-FFF2-40B4-BE49-F238E27FC236}">
                <a16:creationId xmlns:a16="http://schemas.microsoft.com/office/drawing/2014/main" id="{4E8C8EDB-E561-9E6F-568D-3E495D1B3821}"/>
              </a:ext>
            </a:extLst>
          </p:cNvPr>
          <p:cNvSpPr/>
          <p:nvPr/>
        </p:nvSpPr>
        <p:spPr>
          <a:xfrm>
            <a:off x="403122" y="483389"/>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FAC346F-4E65-C8F7-2563-C83F935B57E3}"/>
              </a:ext>
            </a:extLst>
          </p:cNvPr>
          <p:cNvSpPr/>
          <p:nvPr/>
        </p:nvSpPr>
        <p:spPr>
          <a:xfrm>
            <a:off x="1943940" y="2607423"/>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0000" lnSpcReduction="20000"/>
          </a:bodyPr>
          <a:lstStyle/>
          <a:p>
            <a:pPr algn="ctr"/>
            <a:r>
              <a:rPr lang="es" altLang="zh-CN" sz="13800" b="1" dirty="0">
                <a:solidFill>
                  <a:schemeClr val="bg1"/>
                </a:solidFill>
                <a:latin typeface="Arya"/>
                <a:ea typeface="思源黑体 CN Bold" panose="020B0800000000000000" pitchFamily="34" charset="-122"/>
              </a:rPr>
              <a:t>6</a:t>
            </a:r>
            <a:endParaRPr lang="zh-CN" altLang="en-US" sz="13800" b="1" dirty="0">
              <a:solidFill>
                <a:schemeClr val="bg1"/>
              </a:solidFill>
              <a:latin typeface="思源黑体 CN Bold" panose="020B0800000000000000" pitchFamily="34" charset="-122"/>
              <a:ea typeface="思源黑体 CN Bold" panose="020B0800000000000000" pitchFamily="34" charset="-122"/>
            </a:endParaRPr>
          </a:p>
        </p:txBody>
      </p:sp>
      <p:cxnSp>
        <p:nvCxnSpPr>
          <p:cNvPr id="9" name="直接连接符 8">
            <a:extLst>
              <a:ext uri="{FF2B5EF4-FFF2-40B4-BE49-F238E27FC236}">
                <a16:creationId xmlns:a16="http://schemas.microsoft.com/office/drawing/2014/main" id="{AFC21704-A5DD-537E-65F6-EE0FE0C59AC3}"/>
              </a:ext>
            </a:extLst>
          </p:cNvPr>
          <p:cNvCxnSpPr/>
          <p:nvPr/>
        </p:nvCxnSpPr>
        <p:spPr>
          <a:xfrm>
            <a:off x="4346984" y="3978844"/>
            <a:ext cx="1112406" cy="0"/>
          </a:xfrm>
          <a:prstGeom prst="line">
            <a:avLst/>
          </a:prstGeom>
          <a:ln w="38100">
            <a:solidFill>
              <a:srgbClr val="1C4885"/>
            </a:solidFill>
          </a:ln>
        </p:spPr>
        <p:style>
          <a:lnRef idx="1">
            <a:schemeClr val="accent1"/>
          </a:lnRef>
          <a:fillRef idx="0">
            <a:schemeClr val="accent1"/>
          </a:fillRef>
          <a:effectRef idx="0">
            <a:schemeClr val="accent1"/>
          </a:effectRef>
          <a:fontRef idx="minor">
            <a:schemeClr val="tx1"/>
          </a:fontRef>
        </p:style>
      </p:cxnSp>
      <p:sp>
        <p:nvSpPr>
          <p:cNvPr id="3" name="文本框 10">
            <a:extLst>
              <a:ext uri="{FF2B5EF4-FFF2-40B4-BE49-F238E27FC236}">
                <a16:creationId xmlns:a16="http://schemas.microsoft.com/office/drawing/2014/main" id="{041AB25D-E98F-C4ED-DACE-7FC5A8EB83B0}"/>
              </a:ext>
            </a:extLst>
          </p:cNvPr>
          <p:cNvSpPr txBox="1"/>
          <p:nvPr/>
        </p:nvSpPr>
        <p:spPr>
          <a:xfrm>
            <a:off x="3955422" y="2785296"/>
            <a:ext cx="7414151" cy="618216"/>
          </a:xfrm>
          <a:prstGeom prst="rect">
            <a:avLst/>
          </a:prstGeom>
          <a:noFill/>
        </p:spPr>
        <p:txBody>
          <a:bodyPr wrap="square" rtlCol="0">
            <a:normAutofit fontScale="92500"/>
          </a:bodyPr>
          <a:lstStyle/>
          <a:p>
            <a:pPr lvl="0" algn="just">
              <a:lnSpc>
                <a:spcPct val="150000"/>
              </a:lnSpc>
              <a:spcAft>
                <a:spcPts val="1920"/>
              </a:spcAft>
            </a:pPr>
            <a:r>
              <a:rPr lang="es-PE" sz="2800" b="1" kern="100" dirty="0">
                <a:effectLst/>
                <a:latin typeface="Times New Roman" panose="02020603050405020304" pitchFamily="18" charset="0"/>
                <a:ea typeface="Aptos" panose="020B0004020202020204" pitchFamily="34" charset="0"/>
                <a:cs typeface="Times New Roman" panose="02020603050405020304" pitchFamily="18" charset="0"/>
              </a:rPr>
              <a:t>DAÑOS E IMPORTANCIA ECONÓMICA </a:t>
            </a:r>
            <a:endParaRPr lang="es-PE" sz="2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129696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3C206-2AC5-FEB7-7571-4AA43B9B2896}"/>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FA45BAAA-A746-6373-2CB8-3FFCDEC92465}"/>
              </a:ext>
            </a:extLst>
          </p:cNvPr>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ED5FDA8-A848-63AF-CD6F-063B67CF8CA1}"/>
              </a:ext>
            </a:extLst>
          </p:cNvPr>
          <p:cNvSpPr/>
          <p:nvPr/>
        </p:nvSpPr>
        <p:spPr>
          <a:xfrm>
            <a:off x="9827341" y="484791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a:extLst>
              <a:ext uri="{FF2B5EF4-FFF2-40B4-BE49-F238E27FC236}">
                <a16:creationId xmlns:a16="http://schemas.microsoft.com/office/drawing/2014/main" id="{FD6C7663-9553-C258-4A6B-A67E7EED52C5}"/>
              </a:ext>
            </a:extLst>
          </p:cNvPr>
          <p:cNvSpPr/>
          <p:nvPr/>
        </p:nvSpPr>
        <p:spPr>
          <a:xfrm>
            <a:off x="245805"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0215" algn="just">
              <a:lnSpc>
                <a:spcPct val="150000"/>
              </a:lnSpc>
              <a:spcAft>
                <a:spcPts val="1920"/>
              </a:spcAft>
            </a:pPr>
            <a:r>
              <a:rPr lang="es-PE" sz="1800" kern="100">
                <a:effectLst/>
                <a:latin typeface="Times New Roman" panose="02020603050405020304" pitchFamily="18" charset="0"/>
                <a:ea typeface="Aptos" panose="020B0004020202020204" pitchFamily="34" charset="0"/>
                <a:cs typeface="Times New Roman" panose="02020603050405020304" pitchFamily="18" charset="0"/>
              </a:rPr>
              <a:t>(ALANIZ ARANA, 2016). </a:t>
            </a:r>
            <a:endParaRPr lang="es-PE"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8" name="CuadroTexto 7">
            <a:extLst>
              <a:ext uri="{FF2B5EF4-FFF2-40B4-BE49-F238E27FC236}">
                <a16:creationId xmlns:a16="http://schemas.microsoft.com/office/drawing/2014/main" id="{CE02DBAA-8AC3-16C3-DA8C-EDA3EE68FA35}"/>
              </a:ext>
            </a:extLst>
          </p:cNvPr>
          <p:cNvSpPr txBox="1"/>
          <p:nvPr/>
        </p:nvSpPr>
        <p:spPr>
          <a:xfrm>
            <a:off x="660515" y="449825"/>
            <a:ext cx="10130971" cy="5731313"/>
          </a:xfrm>
          <a:prstGeom prst="rect">
            <a:avLst/>
          </a:prstGeom>
          <a:noFill/>
        </p:spPr>
        <p:txBody>
          <a:bodyPr wrap="square">
            <a:spAutoFit/>
          </a:bodyPr>
          <a:lstStyle/>
          <a:p>
            <a:pPr indent="450215" algn="ctr">
              <a:lnSpc>
                <a:spcPct val="150000"/>
              </a:lnSpc>
              <a:spcAft>
                <a:spcPts val="1920"/>
              </a:spcAft>
            </a:pPr>
            <a:r>
              <a:rPr lang="es-PE" sz="1800" b="1" kern="100" dirty="0">
                <a:effectLst/>
                <a:latin typeface="Times New Roman" panose="02020603050405020304" pitchFamily="18" charset="0"/>
                <a:ea typeface="Aptos" panose="020B0004020202020204" pitchFamily="34" charset="0"/>
                <a:cs typeface="Times New Roman" panose="02020603050405020304" pitchFamily="18" charset="0"/>
              </a:rPr>
              <a:t>Daños </a:t>
            </a:r>
            <a:endParaRPr lang="es-PE"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indent="450215" algn="just">
              <a:lnSpc>
                <a:spcPct val="150000"/>
              </a:lnSpc>
              <a:spcAft>
                <a:spcPts val="1920"/>
              </a:spcAft>
            </a:pPr>
            <a:endParaRPr lang="es-PE"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indent="450215" algn="just">
              <a:lnSpc>
                <a:spcPct val="150000"/>
              </a:lnSpc>
              <a:spcAft>
                <a:spcPts val="1920"/>
              </a:spcAft>
            </a:pPr>
            <a:endParaRPr lang="es-PE" kern="100" dirty="0">
              <a:latin typeface="Times New Roman" panose="02020603050405020304" pitchFamily="18" charset="0"/>
              <a:ea typeface="Aptos" panose="020B0004020202020204" pitchFamily="34" charset="0"/>
              <a:cs typeface="Times New Roman" panose="02020603050405020304" pitchFamily="18" charset="0"/>
            </a:endParaRPr>
          </a:p>
          <a:p>
            <a:pPr indent="450215" algn="just">
              <a:lnSpc>
                <a:spcPct val="150000"/>
              </a:lnSpc>
              <a:spcAft>
                <a:spcPts val="1920"/>
              </a:spcAft>
            </a:pPr>
            <a:endParaRPr lang="es-PE" kern="100" dirty="0">
              <a:latin typeface="Times New Roman" panose="02020603050405020304" pitchFamily="18" charset="0"/>
              <a:ea typeface="Aptos" panose="020B0004020202020204" pitchFamily="34" charset="0"/>
              <a:cs typeface="Times New Roman" panose="02020603050405020304" pitchFamily="18" charset="0"/>
            </a:endParaRPr>
          </a:p>
          <a:p>
            <a:pPr indent="450215" algn="just">
              <a:lnSpc>
                <a:spcPct val="150000"/>
              </a:lnSpc>
              <a:spcAft>
                <a:spcPts val="1920"/>
              </a:spcAft>
            </a:pPr>
            <a:endParaRPr lang="es-PE" kern="100" dirty="0">
              <a:latin typeface="Times New Roman" panose="02020603050405020304" pitchFamily="18" charset="0"/>
              <a:ea typeface="Aptos" panose="020B0004020202020204" pitchFamily="34" charset="0"/>
              <a:cs typeface="Times New Roman" panose="02020603050405020304" pitchFamily="18" charset="0"/>
            </a:endParaRPr>
          </a:p>
          <a:p>
            <a:pPr indent="450215" algn="just">
              <a:lnSpc>
                <a:spcPct val="150000"/>
              </a:lnSpc>
              <a:spcAft>
                <a:spcPts val="1920"/>
              </a:spcAft>
            </a:pPr>
            <a:endParaRPr lang="es-PE" kern="100" dirty="0">
              <a:latin typeface="Times New Roman" panose="02020603050405020304" pitchFamily="18" charset="0"/>
              <a:ea typeface="Aptos" panose="020B0004020202020204" pitchFamily="34" charset="0"/>
              <a:cs typeface="Times New Roman" panose="02020603050405020304" pitchFamily="18" charset="0"/>
            </a:endParaRPr>
          </a:p>
          <a:p>
            <a:pPr indent="450215" algn="just">
              <a:lnSpc>
                <a:spcPct val="150000"/>
              </a:lnSpc>
              <a:spcAft>
                <a:spcPts val="1920"/>
              </a:spcAft>
            </a:pPr>
            <a:endParaRPr lang="es-PE" kern="100" dirty="0">
              <a:latin typeface="Times New Roman" panose="02020603050405020304" pitchFamily="18" charset="0"/>
              <a:ea typeface="Aptos" panose="020B0004020202020204" pitchFamily="34" charset="0"/>
              <a:cs typeface="Times New Roman" panose="02020603050405020304" pitchFamily="18" charset="0"/>
            </a:endParaRPr>
          </a:p>
          <a:p>
            <a:pPr indent="450215" algn="just">
              <a:lnSpc>
                <a:spcPct val="150000"/>
              </a:lnSpc>
              <a:spcAft>
                <a:spcPts val="1920"/>
              </a:spcAft>
            </a:pPr>
            <a:endParaRPr lang="es-PE" kern="100" dirty="0">
              <a:latin typeface="Times New Roman" panose="02020603050405020304" pitchFamily="18" charset="0"/>
              <a:ea typeface="Aptos" panose="020B0004020202020204" pitchFamily="34" charset="0"/>
              <a:cs typeface="Times New Roman" panose="02020603050405020304" pitchFamily="18" charset="0"/>
            </a:endParaRPr>
          </a:p>
          <a:p>
            <a:pPr indent="450215" algn="just">
              <a:lnSpc>
                <a:spcPct val="150000"/>
              </a:lnSpc>
              <a:spcAft>
                <a:spcPts val="1920"/>
              </a:spcAft>
            </a:pPr>
            <a:endParaRPr lang="es-PE" kern="100" dirty="0">
              <a:latin typeface="Times New Roman" panose="02020603050405020304" pitchFamily="18" charset="0"/>
              <a:ea typeface="Aptos" panose="020B0004020202020204" pitchFamily="34" charset="0"/>
              <a:cs typeface="Times New Roman" panose="02020603050405020304" pitchFamily="18" charset="0"/>
            </a:endParaRPr>
          </a:p>
        </p:txBody>
      </p:sp>
      <p:sp>
        <p:nvSpPr>
          <p:cNvPr id="2" name="Rectángulo 1">
            <a:extLst>
              <a:ext uri="{FF2B5EF4-FFF2-40B4-BE49-F238E27FC236}">
                <a16:creationId xmlns:a16="http://schemas.microsoft.com/office/drawing/2014/main" id="{F623C738-9CD0-3A4C-257C-B47352D3146A}"/>
              </a:ext>
            </a:extLst>
          </p:cNvPr>
          <p:cNvSpPr/>
          <p:nvPr/>
        </p:nvSpPr>
        <p:spPr>
          <a:xfrm>
            <a:off x="1790017" y="1229782"/>
            <a:ext cx="1961536" cy="6053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Times New Roman" panose="02020603050405020304" pitchFamily="18" charset="0"/>
                <a:cs typeface="Times New Roman" panose="02020603050405020304" pitchFamily="18" charset="0"/>
              </a:rPr>
              <a:t>Formación de agallas </a:t>
            </a:r>
            <a:endParaRPr lang="es-PE" dirty="0">
              <a:solidFill>
                <a:schemeClr val="tx1"/>
              </a:solidFill>
              <a:latin typeface="Times New Roman" panose="02020603050405020304" pitchFamily="18" charset="0"/>
              <a:cs typeface="Times New Roman" panose="02020603050405020304" pitchFamily="18" charset="0"/>
            </a:endParaRPr>
          </a:p>
        </p:txBody>
      </p:sp>
      <p:sp>
        <p:nvSpPr>
          <p:cNvPr id="7" name="Rectángulo 6">
            <a:extLst>
              <a:ext uri="{FF2B5EF4-FFF2-40B4-BE49-F238E27FC236}">
                <a16:creationId xmlns:a16="http://schemas.microsoft.com/office/drawing/2014/main" id="{847AE33B-8BAD-7379-8B2D-AF0295F31CC3}"/>
              </a:ext>
            </a:extLst>
          </p:cNvPr>
          <p:cNvSpPr/>
          <p:nvPr/>
        </p:nvSpPr>
        <p:spPr>
          <a:xfrm>
            <a:off x="4957914" y="1229782"/>
            <a:ext cx="1961536" cy="4487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Times New Roman" panose="02020603050405020304" pitchFamily="18" charset="0"/>
                <a:cs typeface="Times New Roman" panose="02020603050405020304" pitchFamily="18" charset="0"/>
              </a:rPr>
              <a:t>Enanismo</a:t>
            </a:r>
            <a:r>
              <a:rPr lang="es-ES" dirty="0"/>
              <a:t> </a:t>
            </a:r>
            <a:endParaRPr lang="es-PE" dirty="0"/>
          </a:p>
        </p:txBody>
      </p:sp>
      <p:sp>
        <p:nvSpPr>
          <p:cNvPr id="9" name="Rectángulo 8">
            <a:extLst>
              <a:ext uri="{FF2B5EF4-FFF2-40B4-BE49-F238E27FC236}">
                <a16:creationId xmlns:a16="http://schemas.microsoft.com/office/drawing/2014/main" id="{CE927241-4D4F-D435-1B48-9D1ECE908685}"/>
              </a:ext>
            </a:extLst>
          </p:cNvPr>
          <p:cNvSpPr/>
          <p:nvPr/>
        </p:nvSpPr>
        <p:spPr>
          <a:xfrm>
            <a:off x="8452363" y="1242480"/>
            <a:ext cx="1961536" cy="5926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Times New Roman" panose="02020603050405020304" pitchFamily="18" charset="0"/>
                <a:cs typeface="Times New Roman" panose="02020603050405020304" pitchFamily="18" charset="0"/>
              </a:rPr>
              <a:t>Reducción de rendimiento </a:t>
            </a:r>
            <a:endParaRPr lang="es-PE" dirty="0">
              <a:solidFill>
                <a:schemeClr val="tx1"/>
              </a:solidFill>
              <a:latin typeface="Times New Roman" panose="02020603050405020304" pitchFamily="18" charset="0"/>
              <a:cs typeface="Times New Roman" panose="02020603050405020304" pitchFamily="18" charset="0"/>
            </a:endParaRPr>
          </a:p>
        </p:txBody>
      </p:sp>
      <p:sp>
        <p:nvSpPr>
          <p:cNvPr id="10" name="Rectángulo 9">
            <a:extLst>
              <a:ext uri="{FF2B5EF4-FFF2-40B4-BE49-F238E27FC236}">
                <a16:creationId xmlns:a16="http://schemas.microsoft.com/office/drawing/2014/main" id="{3D9101EA-3B09-04BC-AC0D-4C7A854A045B}"/>
              </a:ext>
            </a:extLst>
          </p:cNvPr>
          <p:cNvSpPr/>
          <p:nvPr/>
        </p:nvSpPr>
        <p:spPr>
          <a:xfrm>
            <a:off x="1790017" y="2055313"/>
            <a:ext cx="1961535" cy="7821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Times New Roman" panose="02020603050405020304" pitchFamily="18" charset="0"/>
                <a:cs typeface="Times New Roman" panose="02020603050405020304" pitchFamily="18" charset="0"/>
              </a:rPr>
              <a:t>Mazorcas (</a:t>
            </a:r>
            <a:r>
              <a:rPr lang="es-PE" sz="18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México:  huitlacoche</a:t>
            </a:r>
            <a:r>
              <a:rPr lang="es-ES" dirty="0">
                <a:solidFill>
                  <a:schemeClr val="tx1"/>
                </a:solidFill>
              </a:rPr>
              <a:t> </a:t>
            </a:r>
            <a:endParaRPr lang="es-PE" dirty="0">
              <a:solidFill>
                <a:schemeClr val="tx1"/>
              </a:solidFill>
            </a:endParaRPr>
          </a:p>
        </p:txBody>
      </p:sp>
      <p:sp>
        <p:nvSpPr>
          <p:cNvPr id="11" name="Rectángulo 10">
            <a:extLst>
              <a:ext uri="{FF2B5EF4-FFF2-40B4-BE49-F238E27FC236}">
                <a16:creationId xmlns:a16="http://schemas.microsoft.com/office/drawing/2014/main" id="{853AA6E1-8FEB-05B8-B2EA-F72C1B62B537}"/>
              </a:ext>
            </a:extLst>
          </p:cNvPr>
          <p:cNvSpPr/>
          <p:nvPr/>
        </p:nvSpPr>
        <p:spPr>
          <a:xfrm>
            <a:off x="1790016" y="3057619"/>
            <a:ext cx="1961536" cy="3061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Times New Roman" panose="02020603050405020304" pitchFamily="18" charset="0"/>
                <a:cs typeface="Times New Roman" panose="02020603050405020304" pitchFamily="18" charset="0"/>
              </a:rPr>
              <a:t>Tallos </a:t>
            </a:r>
            <a:r>
              <a:rPr lang="es-ES" dirty="0"/>
              <a:t> </a:t>
            </a:r>
            <a:endParaRPr lang="es-PE" dirty="0"/>
          </a:p>
        </p:txBody>
      </p:sp>
      <p:sp>
        <p:nvSpPr>
          <p:cNvPr id="12" name="Rectángulo 11">
            <a:extLst>
              <a:ext uri="{FF2B5EF4-FFF2-40B4-BE49-F238E27FC236}">
                <a16:creationId xmlns:a16="http://schemas.microsoft.com/office/drawing/2014/main" id="{87CBFBC1-FB5F-47A2-A4D2-553B121A0380}"/>
              </a:ext>
            </a:extLst>
          </p:cNvPr>
          <p:cNvSpPr/>
          <p:nvPr/>
        </p:nvSpPr>
        <p:spPr>
          <a:xfrm>
            <a:off x="1790016" y="3988076"/>
            <a:ext cx="1961536" cy="3061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Times New Roman" panose="02020603050405020304" pitchFamily="18" charset="0"/>
                <a:cs typeface="Times New Roman" panose="02020603050405020304" pitchFamily="18" charset="0"/>
              </a:rPr>
              <a:t>Raices  </a:t>
            </a:r>
            <a:r>
              <a:rPr lang="es-ES" dirty="0"/>
              <a:t> </a:t>
            </a:r>
            <a:endParaRPr lang="es-PE" dirty="0"/>
          </a:p>
        </p:txBody>
      </p:sp>
      <p:sp>
        <p:nvSpPr>
          <p:cNvPr id="13" name="Rectángulo 12">
            <a:extLst>
              <a:ext uri="{FF2B5EF4-FFF2-40B4-BE49-F238E27FC236}">
                <a16:creationId xmlns:a16="http://schemas.microsoft.com/office/drawing/2014/main" id="{56278102-30C0-23EF-0A2B-95F8B1309624}"/>
              </a:ext>
            </a:extLst>
          </p:cNvPr>
          <p:cNvSpPr/>
          <p:nvPr/>
        </p:nvSpPr>
        <p:spPr>
          <a:xfrm>
            <a:off x="1790016" y="3521441"/>
            <a:ext cx="1961536" cy="3061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Times New Roman" panose="02020603050405020304" pitchFamily="18" charset="0"/>
                <a:cs typeface="Times New Roman" panose="02020603050405020304" pitchFamily="18" charset="0"/>
              </a:rPr>
              <a:t>Hojas </a:t>
            </a:r>
            <a:r>
              <a:rPr lang="es-ES" dirty="0"/>
              <a:t> </a:t>
            </a:r>
            <a:endParaRPr lang="es-PE" dirty="0"/>
          </a:p>
        </p:txBody>
      </p:sp>
      <p:cxnSp>
        <p:nvCxnSpPr>
          <p:cNvPr id="18" name="Conector recto 17">
            <a:extLst>
              <a:ext uri="{FF2B5EF4-FFF2-40B4-BE49-F238E27FC236}">
                <a16:creationId xmlns:a16="http://schemas.microsoft.com/office/drawing/2014/main" id="{70A5E3AC-1FD0-FB2D-E6D5-66CB0D8062E9}"/>
              </a:ext>
            </a:extLst>
          </p:cNvPr>
          <p:cNvCxnSpPr/>
          <p:nvPr/>
        </p:nvCxnSpPr>
        <p:spPr>
          <a:xfrm>
            <a:off x="2770784" y="971550"/>
            <a:ext cx="6774699"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3DC24118-F2FB-E823-825B-AFAD9963A220}"/>
              </a:ext>
            </a:extLst>
          </p:cNvPr>
          <p:cNvCxnSpPr>
            <a:endCxn id="2" idx="0"/>
          </p:cNvCxnSpPr>
          <p:nvPr/>
        </p:nvCxnSpPr>
        <p:spPr>
          <a:xfrm>
            <a:off x="2770784" y="971550"/>
            <a:ext cx="1" cy="25823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3115161C-D200-5201-96E1-8B432EFF6836}"/>
              </a:ext>
            </a:extLst>
          </p:cNvPr>
          <p:cNvCxnSpPr/>
          <p:nvPr/>
        </p:nvCxnSpPr>
        <p:spPr>
          <a:xfrm>
            <a:off x="5940320" y="964859"/>
            <a:ext cx="1" cy="25823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D0B6DDD9-3DEA-1522-8EC9-71A455F1BF0C}"/>
              </a:ext>
            </a:extLst>
          </p:cNvPr>
          <p:cNvCxnSpPr/>
          <p:nvPr/>
        </p:nvCxnSpPr>
        <p:spPr>
          <a:xfrm>
            <a:off x="9545482" y="971550"/>
            <a:ext cx="1" cy="25823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D94BF788-CC3C-3D11-076C-7AC280D8D4CD}"/>
              </a:ext>
            </a:extLst>
          </p:cNvPr>
          <p:cNvCxnSpPr>
            <a:cxnSpLocks/>
          </p:cNvCxnSpPr>
          <p:nvPr/>
        </p:nvCxnSpPr>
        <p:spPr>
          <a:xfrm>
            <a:off x="1463467" y="1532466"/>
            <a:ext cx="0" cy="260867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0EA88E40-2DC6-FC25-D6D9-5034537D5CFE}"/>
              </a:ext>
            </a:extLst>
          </p:cNvPr>
          <p:cNvCxnSpPr>
            <a:cxnSpLocks/>
            <a:endCxn id="2" idx="1"/>
          </p:cNvCxnSpPr>
          <p:nvPr/>
        </p:nvCxnSpPr>
        <p:spPr>
          <a:xfrm>
            <a:off x="1463467" y="1532466"/>
            <a:ext cx="32655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89CDEF74-CAAA-51DC-146B-1C40DAABA207}"/>
              </a:ext>
            </a:extLst>
          </p:cNvPr>
          <p:cNvCxnSpPr/>
          <p:nvPr/>
        </p:nvCxnSpPr>
        <p:spPr>
          <a:xfrm>
            <a:off x="1463467" y="2446384"/>
            <a:ext cx="311840"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C2EAB0BA-11A2-DA18-CE7A-4FAC0402D51D}"/>
              </a:ext>
            </a:extLst>
          </p:cNvPr>
          <p:cNvCxnSpPr/>
          <p:nvPr/>
        </p:nvCxnSpPr>
        <p:spPr>
          <a:xfrm>
            <a:off x="1456427" y="3212321"/>
            <a:ext cx="311840"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FCF29B06-0461-BCAE-000D-2C05FE217D19}"/>
              </a:ext>
            </a:extLst>
          </p:cNvPr>
          <p:cNvCxnSpPr/>
          <p:nvPr/>
        </p:nvCxnSpPr>
        <p:spPr>
          <a:xfrm>
            <a:off x="1470822" y="3674509"/>
            <a:ext cx="311840"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D8887458-7738-CE65-7E8F-DB38C0EBD79E}"/>
              </a:ext>
            </a:extLst>
          </p:cNvPr>
          <p:cNvCxnSpPr/>
          <p:nvPr/>
        </p:nvCxnSpPr>
        <p:spPr>
          <a:xfrm>
            <a:off x="1456427" y="4141144"/>
            <a:ext cx="311840"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Carbón común del maíz - Agritotal">
            <a:extLst>
              <a:ext uri="{FF2B5EF4-FFF2-40B4-BE49-F238E27FC236}">
                <a16:creationId xmlns:a16="http://schemas.microsoft.com/office/drawing/2014/main" id="{262EB98A-C0A4-0B9B-AA99-A5D1FF4C4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016" y="4523357"/>
            <a:ext cx="1901294" cy="17411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lanta enana de maíz (Zea mays L.) por infección del virus del enanismo...  | Download Scientific Diagram">
            <a:extLst>
              <a:ext uri="{FF2B5EF4-FFF2-40B4-BE49-F238E27FC236}">
                <a16:creationId xmlns:a16="http://schemas.microsoft.com/office/drawing/2014/main" id="{FB1E8C17-4AA2-F7C4-31B0-CB60639AC5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2178" y="1990596"/>
            <a:ext cx="2038391" cy="21609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rupo Borau | Principales virosis del maíz">
            <a:extLst>
              <a:ext uri="{FF2B5EF4-FFF2-40B4-BE49-F238E27FC236}">
                <a16:creationId xmlns:a16="http://schemas.microsoft.com/office/drawing/2014/main" id="{8AC2594F-EE51-20DB-F7A3-5B5AB125CC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48156" y="4310320"/>
            <a:ext cx="1446436" cy="193872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espués de 80 años preocupa el regreso del Carbón de la panoja del maíz">
            <a:extLst>
              <a:ext uri="{FF2B5EF4-FFF2-40B4-BE49-F238E27FC236}">
                <a16:creationId xmlns:a16="http://schemas.microsoft.com/office/drawing/2014/main" id="{7B87EA5C-D4D1-132E-EB56-BB55BEC7AC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4153" y="4310319"/>
            <a:ext cx="2963329" cy="1666873"/>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ector recto de flecha 37">
            <a:extLst>
              <a:ext uri="{FF2B5EF4-FFF2-40B4-BE49-F238E27FC236}">
                <a16:creationId xmlns:a16="http://schemas.microsoft.com/office/drawing/2014/main" id="{F85AA2ED-3496-0600-6ACF-836245F2923B}"/>
              </a:ext>
            </a:extLst>
          </p:cNvPr>
          <p:cNvCxnSpPr>
            <a:cxnSpLocks/>
          </p:cNvCxnSpPr>
          <p:nvPr/>
        </p:nvCxnSpPr>
        <p:spPr>
          <a:xfrm>
            <a:off x="9534399" y="1835150"/>
            <a:ext cx="0" cy="31089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2C8A6F9A-D319-F25C-7EB1-AB11D6D25071}"/>
              </a:ext>
            </a:extLst>
          </p:cNvPr>
          <p:cNvCxnSpPr>
            <a:cxnSpLocks/>
          </p:cNvCxnSpPr>
          <p:nvPr/>
        </p:nvCxnSpPr>
        <p:spPr>
          <a:xfrm>
            <a:off x="5938682" y="1678515"/>
            <a:ext cx="0" cy="29346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3" name="Rectángulo 42">
            <a:extLst>
              <a:ext uri="{FF2B5EF4-FFF2-40B4-BE49-F238E27FC236}">
                <a16:creationId xmlns:a16="http://schemas.microsoft.com/office/drawing/2014/main" id="{BFE53E61-5285-9A52-62B0-880C4F4DF731}"/>
              </a:ext>
            </a:extLst>
          </p:cNvPr>
          <p:cNvSpPr/>
          <p:nvPr/>
        </p:nvSpPr>
        <p:spPr>
          <a:xfrm>
            <a:off x="1069256" y="6361633"/>
            <a:ext cx="3457185" cy="3061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PE" sz="18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r>
              <a:rPr lang="es-PE" sz="14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ARANA, 2016). </a:t>
            </a:r>
          </a:p>
        </p:txBody>
      </p:sp>
      <p:sp>
        <p:nvSpPr>
          <p:cNvPr id="44" name="Rectángulo 43">
            <a:extLst>
              <a:ext uri="{FF2B5EF4-FFF2-40B4-BE49-F238E27FC236}">
                <a16:creationId xmlns:a16="http://schemas.microsoft.com/office/drawing/2014/main" id="{402FD364-F9A9-DE73-EB5E-935542EAD845}"/>
              </a:ext>
            </a:extLst>
          </p:cNvPr>
          <p:cNvSpPr/>
          <p:nvPr/>
        </p:nvSpPr>
        <p:spPr>
          <a:xfrm>
            <a:off x="7698607" y="2233321"/>
            <a:ext cx="3784872" cy="19569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PE" sz="14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Por ejemplo, agallas de menos de 5 cm de diámetro pueden reducir el rendimiento en aproximadamente un 9%. Agallas de entre 5 y 7,6 cm de diámetro pueden reducir el rendimiento en un 14%, y agallas de más de 7,6 cm de diámetro pueden causar hasta un 40% de daños.</a:t>
            </a:r>
            <a:r>
              <a:rPr lang="es-PE" sz="1400" kern="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(«Carbón de la espiga del maíz</a:t>
            </a:r>
            <a:endParaRPr lang="es-PE" sz="1400" dirty="0">
              <a:solidFill>
                <a:schemeClr val="tx1"/>
              </a:solidFill>
            </a:endParaRPr>
          </a:p>
        </p:txBody>
      </p:sp>
      <p:sp>
        <p:nvSpPr>
          <p:cNvPr id="46" name="CuadroTexto 45">
            <a:extLst>
              <a:ext uri="{FF2B5EF4-FFF2-40B4-BE49-F238E27FC236}">
                <a16:creationId xmlns:a16="http://schemas.microsoft.com/office/drawing/2014/main" id="{98213CFF-1FD2-77BD-E71C-BAC0CB4D72F9}"/>
              </a:ext>
            </a:extLst>
          </p:cNvPr>
          <p:cNvSpPr txBox="1"/>
          <p:nvPr/>
        </p:nvSpPr>
        <p:spPr>
          <a:xfrm>
            <a:off x="8566523" y="5983758"/>
            <a:ext cx="2715710" cy="369332"/>
          </a:xfrm>
          <a:prstGeom prst="rect">
            <a:avLst/>
          </a:prstGeom>
          <a:noFill/>
        </p:spPr>
        <p:txBody>
          <a:bodyPr wrap="square">
            <a:spAutoFit/>
          </a:bodyPr>
          <a:lstStyle/>
          <a:p>
            <a:r>
              <a:rPr lang="es-PE" sz="1800" kern="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(Ustilago maydis)», s. f.)</a:t>
            </a:r>
            <a:endParaRPr lang="es-PE" dirty="0"/>
          </a:p>
        </p:txBody>
      </p:sp>
    </p:spTree>
    <p:extLst>
      <p:ext uri="{BB962C8B-B14F-4D97-AF65-F5344CB8AC3E}">
        <p14:creationId xmlns:p14="http://schemas.microsoft.com/office/powerpoint/2010/main" val="1557884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7B31E-D661-AA33-A0EC-CD8C6E261CEF}"/>
            </a:ext>
          </a:extLst>
        </p:cNvPr>
        <p:cNvGrpSpPr/>
        <p:nvPr/>
      </p:nvGrpSpPr>
      <p:grpSpPr>
        <a:xfrm>
          <a:off x="0" y="0"/>
          <a:ext cx="0" cy="0"/>
          <a:chOff x="0" y="0"/>
          <a:chExt cx="0" cy="0"/>
        </a:xfrm>
      </p:grpSpPr>
      <p:sp>
        <p:nvSpPr>
          <p:cNvPr id="10" name="Rectangle 5">
            <a:extLst>
              <a:ext uri="{FF2B5EF4-FFF2-40B4-BE49-F238E27FC236}">
                <a16:creationId xmlns:a16="http://schemas.microsoft.com/office/drawing/2014/main" id="{5ADEB7E6-449E-4D41-F4D4-265BBEE32058}"/>
              </a:ext>
            </a:extLst>
          </p:cNvPr>
          <p:cNvSpPr>
            <a:spLocks noChangeArrowheads="1"/>
          </p:cNvSpPr>
          <p:nvPr/>
        </p:nvSpPr>
        <p:spPr bwMode="auto">
          <a:xfrm>
            <a:off x="597734" y="821464"/>
            <a:ext cx="10399370" cy="52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endParaRPr kumimoji="0" lang="es-PE" altLang="es-PE"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s-PE" altLang="es-PE"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 maíz (</a:t>
            </a:r>
            <a:r>
              <a:rPr kumimoji="0" lang="es-PE" altLang="es-PE"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Zea </a:t>
            </a:r>
            <a:r>
              <a:rPr kumimoji="0" lang="es-PE" altLang="es-PE" sz="1400" b="0" i="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mays</a:t>
            </a:r>
            <a:r>
              <a:rPr kumimoji="0" lang="es-PE" altLang="es-PE"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 enfrenta importantes pérdidas económicas debido a la infección por </a:t>
            </a:r>
            <a:r>
              <a:rPr kumimoji="0" lang="es-PE" altLang="es-PE"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Ustilago maydis</a:t>
            </a:r>
            <a:r>
              <a:rPr kumimoji="0" lang="es-PE" altLang="es-PE"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un hongo presente en más de 100 países y regiones. Se estima que, a nivel global, las enfermedades fúngicas causan aproximadamente el 10% de las pérdidas anuales de rendimiento agrícola. En el caso del maíz, con una producción mundial cercana a los 840 millones de toneladas anuales, las pérdidas por </a:t>
            </a:r>
            <a:r>
              <a:rPr kumimoji="0" lang="es-PE" altLang="es-PE"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 maydis</a:t>
            </a:r>
            <a:r>
              <a:rPr kumimoji="0" lang="es-PE" altLang="es-PE"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pueden variar entre el 2% y el 20%, dependiendo de las condiciones ambientales, lo que equivale a una cantidad de alimentos capaz de alimentar entre 26 y 262 millones de personas (Yin et al., 2024).</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endParaRPr kumimoji="0" lang="es-PE" altLang="es-PE"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s-PE" altLang="es-PE"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Estas pérdidas representan millones de dólares para las plantaciones de maíz en todo el mundo. Sin embargo, </a:t>
            </a:r>
            <a:r>
              <a:rPr kumimoji="0" lang="es-PE" altLang="es-PE"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 maydis</a:t>
            </a:r>
            <a:r>
              <a:rPr kumimoji="0" lang="es-PE" altLang="es-PE"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también es un modelo experimental valioso para estudios de genética y biología molecular, siendo utilizado en investigaciones sobre cinética enzimática, patogenicidad, división celular y replicación de ADN (Ramón </a:t>
            </a:r>
            <a:r>
              <a:rPr kumimoji="0" lang="es-PE" altLang="es-PE"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Mariaca</a:t>
            </a:r>
            <a:r>
              <a:rPr kumimoji="0" lang="es-PE" altLang="es-PE"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Méndez et al., 2008). Además, en el centro de México, este hongo tiene un valor cultural y culinario, ya que se emplea en la preparación de alimentos tradicionales como tamales, atole, quesadillas y diversos guisos.</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s-PE" altLang="es-PE"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 estudio realizado en Estados Unidos entre 2016 y 2019 evaluó las pérdidas económicas causadas por enfermedades del maíz en 26 estados. Los resultados mostraron variaciones anuales y regionales, con una pérdida promedio de 138,13 USD por hectárea (</a:t>
            </a:r>
            <a:r>
              <a:rPr kumimoji="0" lang="es-PE" altLang="es-PE"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Gunel</a:t>
            </a:r>
            <a:r>
              <a:rPr kumimoji="0" lang="es-PE" altLang="es-PE"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s-PE" altLang="es-PE"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Arzuman</a:t>
            </a:r>
            <a:r>
              <a:rPr kumimoji="0" lang="es-PE" altLang="es-PE"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s-PE" altLang="es-PE"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Ramazanova</a:t>
            </a:r>
            <a:r>
              <a:rPr kumimoji="0" lang="es-PE" altLang="es-PE"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et al., 2024). Esto resalta el impacto significativo de </a:t>
            </a:r>
            <a:r>
              <a:rPr kumimoji="0" lang="es-PE" altLang="es-PE"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 maydis</a:t>
            </a:r>
            <a:r>
              <a:rPr kumimoji="0" lang="es-PE" altLang="es-PE"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tanto en términos económicos como en la seguridad alimentaria global.</a:t>
            </a:r>
          </a:p>
        </p:txBody>
      </p:sp>
      <p:sp>
        <p:nvSpPr>
          <p:cNvPr id="3" name="CuadroTexto 2">
            <a:extLst>
              <a:ext uri="{FF2B5EF4-FFF2-40B4-BE49-F238E27FC236}">
                <a16:creationId xmlns:a16="http://schemas.microsoft.com/office/drawing/2014/main" id="{800A84DD-6330-E39E-B6D8-0A6341F7F9D1}"/>
              </a:ext>
            </a:extLst>
          </p:cNvPr>
          <p:cNvSpPr txBox="1"/>
          <p:nvPr/>
        </p:nvSpPr>
        <p:spPr>
          <a:xfrm>
            <a:off x="597734" y="469077"/>
            <a:ext cx="6048569" cy="458074"/>
          </a:xfrm>
          <a:prstGeom prst="rect">
            <a:avLst/>
          </a:prstGeom>
          <a:solidFill>
            <a:schemeClr val="accent1">
              <a:lumMod val="60000"/>
              <a:lumOff val="40000"/>
            </a:schemeClr>
          </a:solidFill>
        </p:spPr>
        <p:txBody>
          <a:bodyPr wrap="square">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es-PE" altLang="es-PE"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IMPORTANCIA ECONÓMICA</a:t>
            </a:r>
          </a:p>
        </p:txBody>
      </p:sp>
    </p:spTree>
    <p:extLst>
      <p:ext uri="{BB962C8B-B14F-4D97-AF65-F5344CB8AC3E}">
        <p14:creationId xmlns:p14="http://schemas.microsoft.com/office/powerpoint/2010/main" val="8001897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817AB-464F-9E6B-ACEA-28E12D94E330}"/>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63643008-ADF5-1330-1DDA-F14E7BDDDF98}"/>
              </a:ext>
            </a:extLst>
          </p:cNvPr>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182B5FB-C5AE-1DF3-A606-AA3537186FBB}"/>
              </a:ext>
            </a:extLst>
          </p:cNvPr>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a:extLst>
              <a:ext uri="{FF2B5EF4-FFF2-40B4-BE49-F238E27FC236}">
                <a16:creationId xmlns:a16="http://schemas.microsoft.com/office/drawing/2014/main" id="{42966A0F-63C4-1EDC-4129-BC9661B6522F}"/>
              </a:ext>
            </a:extLst>
          </p:cNvPr>
          <p:cNvSpPr/>
          <p:nvPr/>
        </p:nvSpPr>
        <p:spPr>
          <a:xfrm>
            <a:off x="403122" y="46887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8662425-643E-86F5-C1E8-88EF4B98C226}"/>
              </a:ext>
            </a:extLst>
          </p:cNvPr>
          <p:cNvSpPr/>
          <p:nvPr/>
        </p:nvSpPr>
        <p:spPr>
          <a:xfrm>
            <a:off x="1943940" y="2607423"/>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0000" lnSpcReduction="20000"/>
          </a:bodyPr>
          <a:lstStyle/>
          <a:p>
            <a:pPr algn="ctr"/>
            <a:r>
              <a:rPr lang="es" altLang="zh-CN" sz="13800" b="1" dirty="0">
                <a:solidFill>
                  <a:schemeClr val="bg1"/>
                </a:solidFill>
                <a:latin typeface="Arya"/>
                <a:ea typeface="思源黑体 CN Bold" panose="020B0800000000000000" pitchFamily="34" charset="-122"/>
              </a:rPr>
              <a:t>7</a:t>
            </a:r>
            <a:endParaRPr lang="zh-CN" altLang="en-US" sz="13800" b="1" dirty="0">
              <a:solidFill>
                <a:schemeClr val="bg1"/>
              </a:solidFill>
              <a:latin typeface="思源黑体 CN Bold" panose="020B0800000000000000" pitchFamily="34" charset="-122"/>
              <a:ea typeface="思源黑体 CN Bold" panose="020B0800000000000000" pitchFamily="34" charset="-122"/>
            </a:endParaRPr>
          </a:p>
        </p:txBody>
      </p:sp>
      <p:cxnSp>
        <p:nvCxnSpPr>
          <p:cNvPr id="9" name="直接连接符 8">
            <a:extLst>
              <a:ext uri="{FF2B5EF4-FFF2-40B4-BE49-F238E27FC236}">
                <a16:creationId xmlns:a16="http://schemas.microsoft.com/office/drawing/2014/main" id="{0A0B63A7-2ECD-1257-FC9D-1C978D20E78A}"/>
              </a:ext>
            </a:extLst>
          </p:cNvPr>
          <p:cNvCxnSpPr/>
          <p:nvPr/>
        </p:nvCxnSpPr>
        <p:spPr>
          <a:xfrm>
            <a:off x="4346984" y="3978844"/>
            <a:ext cx="1112406" cy="0"/>
          </a:xfrm>
          <a:prstGeom prst="line">
            <a:avLst/>
          </a:prstGeom>
          <a:ln w="38100">
            <a:solidFill>
              <a:srgbClr val="1C4885"/>
            </a:solidFill>
          </a:ln>
        </p:spPr>
        <p:style>
          <a:lnRef idx="1">
            <a:schemeClr val="accent1"/>
          </a:lnRef>
          <a:fillRef idx="0">
            <a:schemeClr val="accent1"/>
          </a:fillRef>
          <a:effectRef idx="0">
            <a:schemeClr val="accent1"/>
          </a:effectRef>
          <a:fontRef idx="minor">
            <a:schemeClr val="tx1"/>
          </a:fontRef>
        </p:style>
      </p:cxnSp>
      <p:sp>
        <p:nvSpPr>
          <p:cNvPr id="3" name="文本框 10">
            <a:extLst>
              <a:ext uri="{FF2B5EF4-FFF2-40B4-BE49-F238E27FC236}">
                <a16:creationId xmlns:a16="http://schemas.microsoft.com/office/drawing/2014/main" id="{0204D74C-E223-681F-3549-76DCBC535C29}"/>
              </a:ext>
            </a:extLst>
          </p:cNvPr>
          <p:cNvSpPr txBox="1"/>
          <p:nvPr/>
        </p:nvSpPr>
        <p:spPr>
          <a:xfrm>
            <a:off x="3551275" y="3224821"/>
            <a:ext cx="7414151" cy="618216"/>
          </a:xfrm>
          <a:prstGeom prst="rect">
            <a:avLst/>
          </a:prstGeom>
          <a:noFill/>
        </p:spPr>
        <p:txBody>
          <a:bodyPr wrap="square" rtlCol="0">
            <a:normAutofit fontScale="77500" lnSpcReduction="20000"/>
          </a:bodyPr>
          <a:lstStyle/>
          <a:p>
            <a:pPr algn="ctr"/>
            <a:r>
              <a:rPr lang="es-PE" sz="28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INFECCIÓN Y CICLO DE VIDA DE </a:t>
            </a:r>
            <a:r>
              <a:rPr lang="es-PE" sz="2800" b="1" i="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USTILAGO MAYDIS </a:t>
            </a:r>
            <a:endParaRPr lang="es-PE" sz="2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p>
            <a:pPr algn="ctr"/>
            <a:endParaRPr lang="es" altLang="en-US" sz="1600" dirty="0">
              <a:solidFill>
                <a:schemeClr val="tx1">
                  <a:lumMod val="85000"/>
                  <a:lumOff val="15000"/>
                </a:schemeClr>
              </a:solidFill>
              <a:latin typeface="Arya"/>
              <a:ea typeface="Arya"/>
            </a:endParaRPr>
          </a:p>
        </p:txBody>
      </p:sp>
    </p:spTree>
    <p:extLst>
      <p:ext uri="{BB962C8B-B14F-4D97-AF65-F5344CB8AC3E}">
        <p14:creationId xmlns:p14="http://schemas.microsoft.com/office/powerpoint/2010/main" val="11214662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397287" y="1492068"/>
            <a:ext cx="6026690" cy="3911454"/>
          </a:xfrm>
          <a:prstGeom prst="rect">
            <a:avLst/>
          </a:prstGeom>
          <a:solidFill>
            <a:schemeClr val="accent5">
              <a:lumMod val="50000"/>
            </a:schemeClr>
          </a:solidFill>
        </p:spPr>
        <p:txBody>
          <a:bodyPr wrap="square" rtlCol="0">
            <a:normAutofit lnSpcReduction="10000"/>
          </a:bodyPr>
          <a:lstStyle/>
          <a:p>
            <a:pPr algn="ctr"/>
            <a:endParaRPr lang="es-PE" b="1" kern="100" dirty="0">
              <a:solidFill>
                <a:schemeClr val="bg1"/>
              </a:solidFill>
              <a:latin typeface="Arial" panose="020B0604020202020204" pitchFamily="34" charset="0"/>
              <a:ea typeface="ADLaM Display" panose="02010000000000000000" pitchFamily="2" charset="0"/>
              <a:cs typeface="Arial" panose="020B0604020202020204" pitchFamily="34" charset="0"/>
            </a:endParaRPr>
          </a:p>
          <a:p>
            <a:pPr algn="ctr"/>
            <a:r>
              <a:rPr lang="es-PE" b="1" kern="100" dirty="0">
                <a:solidFill>
                  <a:schemeClr val="bg1"/>
                </a:solidFill>
                <a:latin typeface="Arial" panose="020B0604020202020204" pitchFamily="34" charset="0"/>
                <a:ea typeface="ADLaM Display" panose="02010000000000000000" pitchFamily="2" charset="0"/>
                <a:cs typeface="Arial" panose="020B0604020202020204" pitchFamily="34" charset="0"/>
              </a:rPr>
              <a:t>INTEGRANTES</a:t>
            </a:r>
          </a:p>
          <a:p>
            <a:pPr algn="ctr"/>
            <a:endParaRPr lang="es-PE" b="1" kern="100" dirty="0">
              <a:solidFill>
                <a:schemeClr val="bg1"/>
              </a:solidFill>
              <a:latin typeface="Arial" panose="020B0604020202020204" pitchFamily="34" charset="0"/>
              <a:ea typeface="ADLaM Display" panose="02010000000000000000" pitchFamily="2" charset="0"/>
              <a:cs typeface="Arial" panose="020B0604020202020204" pitchFamily="34" charset="0"/>
            </a:endParaRPr>
          </a:p>
          <a:p>
            <a:pPr marL="285750" indent="-285750" algn="just">
              <a:buFont typeface="Arial" panose="020B0604020202020204" pitchFamily="34" charset="0"/>
              <a:buChar char="•"/>
            </a:pPr>
            <a:r>
              <a:rPr lang="es-PE" b="1" kern="100" dirty="0">
                <a:solidFill>
                  <a:schemeClr val="bg1"/>
                </a:solidFill>
                <a:latin typeface="Arial" panose="020B0604020202020204" pitchFamily="34" charset="0"/>
                <a:ea typeface="ADLaM Display" panose="02010000000000000000" pitchFamily="2" charset="0"/>
                <a:cs typeface="Arial" panose="020B0604020202020204" pitchFamily="34" charset="0"/>
              </a:rPr>
              <a:t>CHUQUIZUTA GUELAC, ROYBER </a:t>
            </a:r>
            <a:endParaRPr lang="es-PE" sz="1800" b="1" kern="100" dirty="0">
              <a:solidFill>
                <a:schemeClr val="bg1"/>
              </a:solidFill>
              <a:effectLst/>
              <a:latin typeface="Arial" panose="020B0604020202020204" pitchFamily="34" charset="0"/>
              <a:ea typeface="ADLaM Display" panose="02010000000000000000" pitchFamily="2" charset="0"/>
              <a:cs typeface="Arial" panose="020B0604020202020204" pitchFamily="34" charset="0"/>
            </a:endParaRPr>
          </a:p>
          <a:p>
            <a:pPr marL="285750" indent="-285750" algn="just">
              <a:buFont typeface="Arial" panose="020B0604020202020204" pitchFamily="34" charset="0"/>
              <a:buChar char="•"/>
            </a:pPr>
            <a:endParaRPr lang="es-PE" b="1" kern="100" dirty="0">
              <a:solidFill>
                <a:schemeClr val="bg1"/>
              </a:solidFill>
              <a:latin typeface="Arial" panose="020B0604020202020204" pitchFamily="34" charset="0"/>
              <a:ea typeface="ADLaM Display" panose="02010000000000000000" pitchFamily="2" charset="0"/>
              <a:cs typeface="Arial" panose="020B0604020202020204" pitchFamily="34" charset="0"/>
            </a:endParaRPr>
          </a:p>
          <a:p>
            <a:pPr marL="285750" indent="-285750" algn="just">
              <a:buFont typeface="Arial" panose="020B0604020202020204" pitchFamily="34" charset="0"/>
              <a:buChar char="•"/>
            </a:pPr>
            <a:r>
              <a:rPr lang="es-PE" b="1" kern="100" dirty="0">
                <a:solidFill>
                  <a:schemeClr val="bg1"/>
                </a:solidFill>
                <a:latin typeface="Arial" panose="020B0604020202020204" pitchFamily="34" charset="0"/>
                <a:ea typeface="ADLaM Display" panose="02010000000000000000" pitchFamily="2" charset="0"/>
                <a:cs typeface="Arial" panose="020B0604020202020204" pitchFamily="34" charset="0"/>
              </a:rPr>
              <a:t>RAMOS BRICEÑO, IVAN</a:t>
            </a:r>
          </a:p>
          <a:p>
            <a:pPr marL="285750" indent="-285750" algn="just">
              <a:buFont typeface="Arial" panose="020B0604020202020204" pitchFamily="34" charset="0"/>
              <a:buChar char="•"/>
            </a:pPr>
            <a:endParaRPr lang="es-PE" b="1" kern="100" dirty="0">
              <a:solidFill>
                <a:schemeClr val="bg1"/>
              </a:solidFill>
              <a:latin typeface="Arial" panose="020B0604020202020204" pitchFamily="34" charset="0"/>
              <a:ea typeface="ADLaM Display" panose="02010000000000000000" pitchFamily="2" charset="0"/>
              <a:cs typeface="Arial" panose="020B0604020202020204" pitchFamily="34" charset="0"/>
            </a:endParaRPr>
          </a:p>
          <a:p>
            <a:pPr marL="285750" indent="-285750" algn="just">
              <a:buFont typeface="Arial" panose="020B0604020202020204" pitchFamily="34" charset="0"/>
              <a:buChar char="•"/>
            </a:pPr>
            <a:r>
              <a:rPr lang="es-PE" b="1" kern="100" dirty="0">
                <a:solidFill>
                  <a:schemeClr val="bg1"/>
                </a:solidFill>
                <a:latin typeface="Arial" panose="020B0604020202020204" pitchFamily="34" charset="0"/>
                <a:ea typeface="ADLaM Display" panose="02010000000000000000" pitchFamily="2" charset="0"/>
                <a:cs typeface="Arial" panose="020B0604020202020204" pitchFamily="34" charset="0"/>
              </a:rPr>
              <a:t>RIVERA JIMENEZ, YANET</a:t>
            </a:r>
            <a:endParaRPr lang="es-PE" sz="1800" b="1" kern="100" dirty="0">
              <a:solidFill>
                <a:schemeClr val="bg1"/>
              </a:solidFill>
              <a:effectLst/>
              <a:latin typeface="Arial" panose="020B0604020202020204" pitchFamily="34" charset="0"/>
              <a:ea typeface="ADLaM Display" panose="02010000000000000000" pitchFamily="2" charset="0"/>
              <a:cs typeface="Arial" panose="020B0604020202020204" pitchFamily="34" charset="0"/>
            </a:endParaRPr>
          </a:p>
          <a:p>
            <a:pPr marL="285750" indent="-285750" algn="just">
              <a:buFont typeface="Arial" panose="020B0604020202020204" pitchFamily="34" charset="0"/>
              <a:buChar char="•"/>
            </a:pPr>
            <a:endParaRPr lang="es-PE" b="1" kern="100" dirty="0">
              <a:solidFill>
                <a:schemeClr val="bg1"/>
              </a:solidFill>
              <a:latin typeface="Arial" panose="020B0604020202020204" pitchFamily="34" charset="0"/>
              <a:ea typeface="ADLaM Display" panose="02010000000000000000" pitchFamily="2" charset="0"/>
              <a:cs typeface="Arial" panose="020B0604020202020204" pitchFamily="34" charset="0"/>
            </a:endParaRPr>
          </a:p>
          <a:p>
            <a:pPr marL="285750" indent="-285750" algn="just">
              <a:buFont typeface="Arial" panose="020B0604020202020204" pitchFamily="34" charset="0"/>
              <a:buChar char="•"/>
            </a:pPr>
            <a:r>
              <a:rPr lang="es-PE" b="1" kern="100" dirty="0" err="1">
                <a:solidFill>
                  <a:schemeClr val="bg1"/>
                </a:solidFill>
                <a:latin typeface="Arial" panose="020B0604020202020204" pitchFamily="34" charset="0"/>
                <a:ea typeface="ADLaM Display" panose="02010000000000000000" pitchFamily="2" charset="0"/>
                <a:cs typeface="Arial" panose="020B0604020202020204" pitchFamily="34" charset="0"/>
              </a:rPr>
              <a:t>SANCHEZ</a:t>
            </a:r>
            <a:r>
              <a:rPr lang="es-PE" b="1" kern="100" dirty="0">
                <a:solidFill>
                  <a:schemeClr val="bg1"/>
                </a:solidFill>
                <a:latin typeface="Arial" panose="020B0604020202020204" pitchFamily="34" charset="0"/>
                <a:ea typeface="ADLaM Display" panose="02010000000000000000" pitchFamily="2" charset="0"/>
                <a:cs typeface="Arial" panose="020B0604020202020204" pitchFamily="34" charset="0"/>
              </a:rPr>
              <a:t> ALVARADO, RUBEN</a:t>
            </a:r>
          </a:p>
          <a:p>
            <a:pPr marL="285750" indent="-285750" algn="just">
              <a:buFont typeface="Arial" panose="020B0604020202020204" pitchFamily="34" charset="0"/>
              <a:buChar char="•"/>
            </a:pPr>
            <a:endParaRPr lang="es-PE" b="1" kern="100" dirty="0">
              <a:solidFill>
                <a:schemeClr val="bg1"/>
              </a:solidFill>
              <a:latin typeface="Arial" panose="020B0604020202020204" pitchFamily="34" charset="0"/>
              <a:ea typeface="ADLaM Display" panose="02010000000000000000" pitchFamily="2" charset="0"/>
              <a:cs typeface="Arial" panose="020B0604020202020204" pitchFamily="34" charset="0"/>
            </a:endParaRPr>
          </a:p>
          <a:p>
            <a:pPr marL="285750" indent="-285750" algn="just">
              <a:buFont typeface="Arial" panose="020B0604020202020204" pitchFamily="34" charset="0"/>
              <a:buChar char="•"/>
            </a:pPr>
            <a:r>
              <a:rPr lang="es-PE" b="1" kern="100" dirty="0">
                <a:solidFill>
                  <a:schemeClr val="bg1"/>
                </a:solidFill>
                <a:latin typeface="Arial" panose="020B0604020202020204" pitchFamily="34" charset="0"/>
                <a:ea typeface="ADLaM Display" panose="02010000000000000000" pitchFamily="2" charset="0"/>
                <a:cs typeface="Arial" panose="020B0604020202020204" pitchFamily="34" charset="0"/>
              </a:rPr>
              <a:t>TAPIA CHAVARRY, BRITNEY EMELI</a:t>
            </a:r>
          </a:p>
          <a:p>
            <a:pPr marL="285750" indent="-285750" algn="just">
              <a:buFont typeface="Arial" panose="020B0604020202020204" pitchFamily="34" charset="0"/>
              <a:buChar char="•"/>
            </a:pPr>
            <a:endParaRPr lang="es-PE" sz="1800" b="1" kern="100" dirty="0">
              <a:solidFill>
                <a:schemeClr val="bg1"/>
              </a:solidFill>
              <a:effectLst/>
              <a:latin typeface="Arial" panose="020B0604020202020204" pitchFamily="34" charset="0"/>
              <a:ea typeface="ADLaM Display" panose="02010000000000000000" pitchFamily="2" charset="0"/>
              <a:cs typeface="Arial" panose="020B0604020202020204" pitchFamily="34" charset="0"/>
            </a:endParaRPr>
          </a:p>
          <a:p>
            <a:pPr marL="285750" indent="-285750" algn="just">
              <a:buFont typeface="Arial" panose="020B0604020202020204" pitchFamily="34" charset="0"/>
              <a:buChar char="•"/>
            </a:pPr>
            <a:r>
              <a:rPr lang="es-PE" sz="1800" b="1" kern="100" dirty="0">
                <a:solidFill>
                  <a:schemeClr val="bg1"/>
                </a:solidFill>
                <a:effectLst/>
                <a:latin typeface="Arial" panose="020B0604020202020204" pitchFamily="34" charset="0"/>
                <a:ea typeface="ADLaM Display" panose="02010000000000000000" pitchFamily="2" charset="0"/>
                <a:cs typeface="Arial" panose="020B0604020202020204" pitchFamily="34" charset="0"/>
              </a:rPr>
              <a:t>TARRILLO RE</a:t>
            </a:r>
            <a:r>
              <a:rPr lang="es-PE" b="1" kern="100" dirty="0">
                <a:solidFill>
                  <a:schemeClr val="bg1"/>
                </a:solidFill>
                <a:latin typeface="Arial" panose="020B0604020202020204" pitchFamily="34" charset="0"/>
                <a:ea typeface="ADLaM Display" panose="02010000000000000000" pitchFamily="2" charset="0"/>
                <a:cs typeface="Arial" panose="020B0604020202020204" pitchFamily="34" charset="0"/>
              </a:rPr>
              <a:t>YNA, MAYRA ESTEFANNY</a:t>
            </a:r>
            <a:endParaRPr lang="es-PE" sz="1800" kern="100" dirty="0">
              <a:solidFill>
                <a:schemeClr val="bg1"/>
              </a:solidFill>
              <a:effectLst/>
              <a:latin typeface="Arial" panose="020B0604020202020204" pitchFamily="34" charset="0"/>
              <a:ea typeface="ADLaM Display" panose="02010000000000000000" pitchFamily="2" charset="0"/>
              <a:cs typeface="Arial" panose="020B0604020202020204" pitchFamily="34" charset="0"/>
            </a:endParaRPr>
          </a:p>
          <a:p>
            <a:pPr algn="ctr"/>
            <a:endParaRPr lang="es" altLang="en-US" sz="6000" b="1" dirty="0">
              <a:solidFill>
                <a:srgbClr val="1C4885"/>
              </a:solidFill>
              <a:latin typeface="Arya"/>
              <a:ea typeface="Arya"/>
            </a:endParaRPr>
          </a:p>
        </p:txBody>
      </p:sp>
      <p:sp>
        <p:nvSpPr>
          <p:cNvPr id="17" name="文本框 16"/>
          <p:cNvSpPr txBox="1"/>
          <p:nvPr/>
        </p:nvSpPr>
        <p:spPr>
          <a:xfrm>
            <a:off x="614194" y="6026028"/>
            <a:ext cx="10764418" cy="378453"/>
          </a:xfrm>
          <a:prstGeom prst="rect">
            <a:avLst/>
          </a:prstGeom>
          <a:solidFill>
            <a:schemeClr val="accent5">
              <a:lumMod val="50000"/>
            </a:schemeClr>
          </a:solidFill>
        </p:spPr>
        <p:txBody>
          <a:bodyPr wrap="square" rtlCol="0">
            <a:normAutofit fontScale="92500"/>
          </a:bodyPr>
          <a:lstStyle/>
          <a:p>
            <a:pPr algn="just"/>
            <a:r>
              <a:rPr lang="es-PE"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a:t>
            </a:r>
            <a:r>
              <a:rPr lang="e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URSO : </a:t>
            </a:r>
            <a:r>
              <a:rPr lang="es-PE" kern="10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FITOPATOLOGÍA AGRÍCOLA </a:t>
            </a:r>
            <a:r>
              <a:rPr lang="e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DOCENTE: Eduardo Leon  </a:t>
            </a:r>
          </a:p>
        </p:txBody>
      </p:sp>
      <p:pic>
        <p:nvPicPr>
          <p:cNvPr id="1028" name="Picture 4" descr="Universidad Nacional Toribio Rodríguez de Mendoza de Amazonas - UNTRM">
            <a:extLst>
              <a:ext uri="{FF2B5EF4-FFF2-40B4-BE49-F238E27FC236}">
                <a16:creationId xmlns:a16="http://schemas.microsoft.com/office/drawing/2014/main" id="{40CB761A-7971-BFFB-FB0A-1B54BDF435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535" y="159970"/>
            <a:ext cx="2178310" cy="6413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scuela Profesional de Ingeniería Agrónoma - UNTRM - YouTube">
            <a:extLst>
              <a:ext uri="{FF2B5EF4-FFF2-40B4-BE49-F238E27FC236}">
                <a16:creationId xmlns:a16="http://schemas.microsoft.com/office/drawing/2014/main" id="{E885DECF-9A72-553C-567A-AB66FF7110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69445" y="88038"/>
            <a:ext cx="713302" cy="713302"/>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287A52AB-BFE1-841F-74F5-1128C71E11D7}"/>
              </a:ext>
            </a:extLst>
          </p:cNvPr>
          <p:cNvSpPr/>
          <p:nvPr/>
        </p:nvSpPr>
        <p:spPr>
          <a:xfrm>
            <a:off x="7325032" y="230475"/>
            <a:ext cx="3375921" cy="3783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1">
                    <a:lumMod val="50000"/>
                  </a:schemeClr>
                </a:solidFill>
                <a:latin typeface="Times New Roman" panose="02020603050405020304" pitchFamily="18" charset="0"/>
                <a:ea typeface="ADLaM Display" panose="02010000000000000000" pitchFamily="2" charset="0"/>
                <a:cs typeface="Times New Roman" panose="02020603050405020304" pitchFamily="18" charset="0"/>
              </a:rPr>
              <a:t>INGENIERÍA AGRÓNOMA </a:t>
            </a:r>
            <a:endParaRPr lang="es-PE" dirty="0">
              <a:solidFill>
                <a:schemeClr val="accent1">
                  <a:lumMod val="50000"/>
                </a:schemeClr>
              </a:solidFill>
              <a:latin typeface="Times New Roman" panose="02020603050405020304" pitchFamily="18" charset="0"/>
              <a:ea typeface="ADLaM Display" panose="02010000000000000000" pitchFamily="2" charset="0"/>
              <a:cs typeface="Times New Roman" panose="02020603050405020304" pitchFamily="18" charset="0"/>
            </a:endParaRPr>
          </a:p>
        </p:txBody>
      </p:sp>
      <p:pic>
        <p:nvPicPr>
          <p:cNvPr id="2050" name="Picture 2" descr="vector ilustración, maíz tizón, o huitlacoche, es maíz infectado con el  hongo ustílago maydis, aislado en blanco antecedentes. 42350615 Vector en  Vecteezy">
            <a:extLst>
              <a:ext uri="{FF2B5EF4-FFF2-40B4-BE49-F238E27FC236}">
                <a16:creationId xmlns:a16="http://schemas.microsoft.com/office/drawing/2014/main" id="{BCDC5ADB-70BE-6DC1-A03E-990B73AA79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13" y="1144959"/>
            <a:ext cx="2623964" cy="26239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vector ilustración, maíz tizón, o huitlacoche, es maíz infectado con el  hongo ustílago maydis, aislado en blanco antecedentes. 42350615 Vector en  Vecteezy">
            <a:extLst>
              <a:ext uri="{FF2B5EF4-FFF2-40B4-BE49-F238E27FC236}">
                <a16:creationId xmlns:a16="http://schemas.microsoft.com/office/drawing/2014/main" id="{B99E2321-5DFB-A6B6-374F-AD07BF47F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5912" y="4367470"/>
            <a:ext cx="1101865" cy="11018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vector ilustración, maíz tizón, o huitlacoche, es maíz infectado con el  hongo ustílago maydis, aislado en blanco antecedentes. 42350615 Vector en  Vecteezy">
            <a:extLst>
              <a:ext uri="{FF2B5EF4-FFF2-40B4-BE49-F238E27FC236}">
                <a16:creationId xmlns:a16="http://schemas.microsoft.com/office/drawing/2014/main" id="{C3D9E8C6-7D18-1F1C-C5B4-9F069C55F5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5895" y="3216274"/>
            <a:ext cx="2809754" cy="28097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vector ilustración, maíz tizón, o huitlacoche, es maíz infectado con el  hongo ustílago maydis, aislado en blanco antecedentes. 42350615 Vector en  Vecteezy">
            <a:extLst>
              <a:ext uri="{FF2B5EF4-FFF2-40B4-BE49-F238E27FC236}">
                <a16:creationId xmlns:a16="http://schemas.microsoft.com/office/drawing/2014/main" id="{E738745C-9E19-50FA-BDE5-111EBB2286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0020" y="1656872"/>
            <a:ext cx="1101865" cy="1101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413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2C066-870F-5D46-34C3-D282A9C2452F}"/>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CBC7BD1D-45C5-1D2D-5B48-5A5BEF3B5F7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7943" y="1497689"/>
            <a:ext cx="10500904" cy="5325863"/>
          </a:xfrm>
          <a:prstGeom prst="rect">
            <a:avLst/>
          </a:prstGeom>
          <a:noFill/>
          <a:ln>
            <a:noFill/>
          </a:ln>
        </p:spPr>
      </p:pic>
      <p:sp>
        <p:nvSpPr>
          <p:cNvPr id="3" name="文本框 10">
            <a:extLst>
              <a:ext uri="{FF2B5EF4-FFF2-40B4-BE49-F238E27FC236}">
                <a16:creationId xmlns:a16="http://schemas.microsoft.com/office/drawing/2014/main" id="{E73A5530-EB8B-AA15-246E-BC316D05EA3C}"/>
              </a:ext>
            </a:extLst>
          </p:cNvPr>
          <p:cNvSpPr txBox="1"/>
          <p:nvPr/>
        </p:nvSpPr>
        <p:spPr>
          <a:xfrm>
            <a:off x="326572" y="277523"/>
            <a:ext cx="6206879" cy="468927"/>
          </a:xfrm>
          <a:prstGeom prst="rect">
            <a:avLst/>
          </a:prstGeom>
          <a:solidFill>
            <a:schemeClr val="accent1">
              <a:lumMod val="60000"/>
              <a:lumOff val="40000"/>
            </a:schemeClr>
          </a:solidFill>
        </p:spPr>
        <p:txBody>
          <a:bodyPr wrap="square" rtlCol="0">
            <a:normAutofit fontScale="92500" lnSpcReduction="10000"/>
          </a:bodyPr>
          <a:lstStyle/>
          <a:p>
            <a:pPr algn="ctr"/>
            <a:r>
              <a:rPr lang="es-PE" sz="2800" b="1" dirty="0">
                <a:solidFill>
                  <a:srgbClr val="000000"/>
                </a:solidFill>
                <a:latin typeface="Times New Roman" panose="02020603050405020304" pitchFamily="18" charset="0"/>
                <a:ea typeface="Aptos" panose="020B0004020202020204" pitchFamily="34" charset="0"/>
                <a:cs typeface="Times New Roman" panose="02020603050405020304" pitchFamily="18" charset="0"/>
              </a:rPr>
              <a:t>C</a:t>
            </a:r>
            <a:r>
              <a:rPr lang="es-PE" sz="28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iclo de vida de </a:t>
            </a:r>
            <a:r>
              <a:rPr lang="es-PE" sz="2800" b="1" i="1" dirty="0" err="1">
                <a:solidFill>
                  <a:srgbClr val="000000"/>
                </a:solidFill>
                <a:latin typeface="Times New Roman" panose="02020603050405020304" pitchFamily="18" charset="0"/>
                <a:ea typeface="Aptos" panose="020B0004020202020204" pitchFamily="34" charset="0"/>
                <a:cs typeface="Times New Roman" panose="02020603050405020304" pitchFamily="18" charset="0"/>
              </a:rPr>
              <a:t>U</a:t>
            </a:r>
            <a:r>
              <a:rPr lang="es-PE" sz="2800" b="1" i="1"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stilago</a:t>
            </a:r>
            <a:r>
              <a:rPr lang="es-PE" sz="2800" b="1" i="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s-PE" sz="2800" b="1" i="1"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maydis</a:t>
            </a:r>
            <a:r>
              <a:rPr lang="es-PE" sz="2800" b="1" i="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es-PE" sz="2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p>
            <a:pPr algn="ctr"/>
            <a:endParaRPr lang="es" altLang="en-US" sz="1600" dirty="0">
              <a:solidFill>
                <a:schemeClr val="tx1">
                  <a:lumMod val="85000"/>
                  <a:lumOff val="15000"/>
                </a:schemeClr>
              </a:solidFill>
              <a:latin typeface="Arya"/>
              <a:ea typeface="Arya"/>
            </a:endParaRPr>
          </a:p>
        </p:txBody>
      </p:sp>
      <p:sp>
        <p:nvSpPr>
          <p:cNvPr id="6" name="Rectángulo 5">
            <a:extLst>
              <a:ext uri="{FF2B5EF4-FFF2-40B4-BE49-F238E27FC236}">
                <a16:creationId xmlns:a16="http://schemas.microsoft.com/office/drawing/2014/main" id="{B147CC06-829C-9019-AEE4-913356CDEDAF}"/>
              </a:ext>
            </a:extLst>
          </p:cNvPr>
          <p:cNvSpPr/>
          <p:nvPr/>
        </p:nvSpPr>
        <p:spPr>
          <a:xfrm>
            <a:off x="863782" y="1110595"/>
            <a:ext cx="2010047" cy="3169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sz="1200" b="1" dirty="0">
                <a:latin typeface="Times New Roman" panose="02020603050405020304" pitchFamily="18" charset="0"/>
                <a:cs typeface="Times New Roman" panose="02020603050405020304" pitchFamily="18" charset="0"/>
              </a:rPr>
              <a:t>Figura 1</a:t>
            </a:r>
          </a:p>
        </p:txBody>
      </p:sp>
    </p:spTree>
    <p:extLst>
      <p:ext uri="{BB962C8B-B14F-4D97-AF65-F5344CB8AC3E}">
        <p14:creationId xmlns:p14="http://schemas.microsoft.com/office/powerpoint/2010/main" val="3549177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D00F5-15CC-7B90-4BA9-602543AFCB34}"/>
            </a:ext>
          </a:extLst>
        </p:cNvPr>
        <p:cNvGrpSpPr/>
        <p:nvPr/>
      </p:nvGrpSpPr>
      <p:grpSpPr>
        <a:xfrm>
          <a:off x="0" y="0"/>
          <a:ext cx="0" cy="0"/>
          <a:chOff x="0" y="0"/>
          <a:chExt cx="0" cy="0"/>
        </a:xfrm>
      </p:grpSpPr>
      <p:sp>
        <p:nvSpPr>
          <p:cNvPr id="49" name="文本框 48">
            <a:extLst>
              <a:ext uri="{FF2B5EF4-FFF2-40B4-BE49-F238E27FC236}">
                <a16:creationId xmlns:a16="http://schemas.microsoft.com/office/drawing/2014/main" id="{36BED606-FEEE-BC77-EA23-753EE938A262}"/>
              </a:ext>
            </a:extLst>
          </p:cNvPr>
          <p:cNvSpPr txBox="1"/>
          <p:nvPr/>
        </p:nvSpPr>
        <p:spPr>
          <a:xfrm>
            <a:off x="3470923" y="221196"/>
            <a:ext cx="4963393" cy="626149"/>
          </a:xfrm>
          <a:prstGeom prst="rect">
            <a:avLst/>
          </a:prstGeom>
          <a:noFill/>
        </p:spPr>
        <p:txBody>
          <a:bodyPr wrap="square" rtlCol="0">
            <a:normAutofit fontScale="92500"/>
          </a:bodyPr>
          <a:lstStyle/>
          <a:p>
            <a:pPr algn="ctr">
              <a:lnSpc>
                <a:spcPct val="150000"/>
              </a:lnSpc>
              <a:spcAft>
                <a:spcPts val="1920"/>
              </a:spcAft>
            </a:pPr>
            <a:r>
              <a:rPr lang="es-PE" sz="24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REFERENCIAS BIBLIOGRÁFICAS</a:t>
            </a:r>
          </a:p>
        </p:txBody>
      </p:sp>
      <p:sp>
        <p:nvSpPr>
          <p:cNvPr id="3" name="CuadroTexto 2">
            <a:extLst>
              <a:ext uri="{FF2B5EF4-FFF2-40B4-BE49-F238E27FC236}">
                <a16:creationId xmlns:a16="http://schemas.microsoft.com/office/drawing/2014/main" id="{199311FC-665B-7D8B-B21A-2EC647475F65}"/>
              </a:ext>
            </a:extLst>
          </p:cNvPr>
          <p:cNvSpPr txBox="1"/>
          <p:nvPr/>
        </p:nvSpPr>
        <p:spPr>
          <a:xfrm>
            <a:off x="1126764" y="5277469"/>
            <a:ext cx="10163278" cy="1023165"/>
          </a:xfrm>
          <a:prstGeom prst="rect">
            <a:avLst/>
          </a:prstGeom>
          <a:noFill/>
          <a:ln w="19050">
            <a:solidFill>
              <a:schemeClr val="accent5"/>
            </a:solidFill>
          </a:ln>
        </p:spPr>
        <p:txBody>
          <a:bodyPr wrap="square">
            <a:spAutoFit/>
          </a:bodyPr>
          <a:lstStyle/>
          <a:p>
            <a:pPr algn="just">
              <a:lnSpc>
                <a:spcPct val="150000"/>
              </a:lnSpc>
            </a:pPr>
            <a:r>
              <a:rPr lang="es-PE" sz="14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Una vez invadido el tejido, se producen células uninucleadas llamadas </a:t>
            </a:r>
            <a:r>
              <a:rPr lang="es-PE" sz="1400" kern="1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teliosporas</a:t>
            </a:r>
            <a:r>
              <a:rPr lang="es-PE" sz="14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las cuales germinan y producen una estructura llamada </a:t>
            </a:r>
            <a:r>
              <a:rPr lang="es-PE" sz="1400" kern="1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promicelio</a:t>
            </a:r>
            <a:r>
              <a:rPr lang="es-PE" sz="14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entran a meiosis y producen nuevamente cuatro células en fase haploide, siendo liberadas al ambiente nuevamente como células saprofitas para iniciar el ciclo una vez más (</a:t>
            </a:r>
            <a:r>
              <a:rPr lang="es-PE" sz="1400" kern="1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Carlie</a:t>
            </a:r>
            <a:r>
              <a:rPr lang="es-PE" sz="14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s-PE" sz="1400" i="1"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et al., </a:t>
            </a:r>
            <a:r>
              <a:rPr lang="es-PE" sz="14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2001, Ruiz Herrera y León Ramírez, 2012).</a:t>
            </a:r>
            <a:endParaRPr lang="es-PE" sz="14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2" name="文本框 10">
            <a:extLst>
              <a:ext uri="{FF2B5EF4-FFF2-40B4-BE49-F238E27FC236}">
                <a16:creationId xmlns:a16="http://schemas.microsoft.com/office/drawing/2014/main" id="{7AE28B4A-7AEC-802F-4658-80F990884D70}"/>
              </a:ext>
            </a:extLst>
          </p:cNvPr>
          <p:cNvSpPr txBox="1"/>
          <p:nvPr/>
        </p:nvSpPr>
        <p:spPr>
          <a:xfrm>
            <a:off x="251927" y="378418"/>
            <a:ext cx="6206879" cy="468927"/>
          </a:xfrm>
          <a:prstGeom prst="rect">
            <a:avLst/>
          </a:prstGeom>
          <a:solidFill>
            <a:schemeClr val="accent1">
              <a:lumMod val="60000"/>
              <a:lumOff val="40000"/>
            </a:schemeClr>
          </a:solidFill>
        </p:spPr>
        <p:txBody>
          <a:bodyPr wrap="square" rtlCol="0">
            <a:normAutofit fontScale="92500" lnSpcReduction="10000"/>
          </a:bodyPr>
          <a:lstStyle/>
          <a:p>
            <a:pPr algn="ctr"/>
            <a:r>
              <a:rPr lang="es-PE" sz="2800" b="1" dirty="0">
                <a:solidFill>
                  <a:srgbClr val="000000"/>
                </a:solidFill>
                <a:latin typeface="Times New Roman" panose="02020603050405020304" pitchFamily="18" charset="0"/>
                <a:ea typeface="Aptos" panose="020B0004020202020204" pitchFamily="34" charset="0"/>
                <a:cs typeface="Times New Roman" panose="02020603050405020304" pitchFamily="18" charset="0"/>
              </a:rPr>
              <a:t>C</a:t>
            </a:r>
            <a:r>
              <a:rPr lang="es-PE" sz="28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iclo de vida de </a:t>
            </a:r>
            <a:r>
              <a:rPr lang="es-PE" sz="2800" b="1" i="1"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ustilago</a:t>
            </a:r>
            <a:r>
              <a:rPr lang="es-PE" sz="2800" b="1" i="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s-PE" sz="2800" b="1" i="1"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maydis</a:t>
            </a:r>
            <a:r>
              <a:rPr lang="es-PE" sz="2800" b="1" i="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es-PE" sz="2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p>
            <a:pPr algn="ctr"/>
            <a:endParaRPr lang="es" altLang="en-US" sz="1600" dirty="0">
              <a:solidFill>
                <a:schemeClr val="tx1">
                  <a:lumMod val="85000"/>
                  <a:lumOff val="15000"/>
                </a:schemeClr>
              </a:solidFill>
              <a:latin typeface="Arya"/>
              <a:ea typeface="Arya"/>
            </a:endParaRPr>
          </a:p>
        </p:txBody>
      </p:sp>
      <p:sp>
        <p:nvSpPr>
          <p:cNvPr id="5" name="CuadroTexto 4">
            <a:extLst>
              <a:ext uri="{FF2B5EF4-FFF2-40B4-BE49-F238E27FC236}">
                <a16:creationId xmlns:a16="http://schemas.microsoft.com/office/drawing/2014/main" id="{A1C387C8-4BDA-B27D-E836-35A8562D2FA3}"/>
              </a:ext>
            </a:extLst>
          </p:cNvPr>
          <p:cNvSpPr txBox="1"/>
          <p:nvPr/>
        </p:nvSpPr>
        <p:spPr>
          <a:xfrm>
            <a:off x="1126764" y="1489304"/>
            <a:ext cx="10163277" cy="1023165"/>
          </a:xfrm>
          <a:prstGeom prst="rect">
            <a:avLst/>
          </a:prstGeom>
          <a:noFill/>
          <a:ln w="19050">
            <a:solidFill>
              <a:schemeClr val="accent5">
                <a:lumMod val="50000"/>
              </a:schemeClr>
            </a:solidFill>
          </a:ln>
        </p:spPr>
        <p:txBody>
          <a:bodyPr wrap="square">
            <a:spAutoFit/>
          </a:bodyPr>
          <a:lstStyle/>
          <a:p>
            <a:pPr algn="just">
              <a:lnSpc>
                <a:spcPct val="150000"/>
              </a:lnSpc>
            </a:pPr>
            <a:r>
              <a:rPr lang="es-PE" sz="1400" i="1" dirty="0" err="1">
                <a:solidFill>
                  <a:srgbClr val="000000"/>
                </a:solidFill>
                <a:effectLst/>
                <a:latin typeface="Times New Roman" panose="02020603050405020304" pitchFamily="18" charset="0"/>
                <a:ea typeface="Aptos" panose="020B0004020202020204" pitchFamily="34" charset="0"/>
              </a:rPr>
              <a:t>Ustilago</a:t>
            </a:r>
            <a:r>
              <a:rPr lang="es-PE" sz="1400" i="1" dirty="0">
                <a:solidFill>
                  <a:srgbClr val="000000"/>
                </a:solidFill>
                <a:effectLst/>
                <a:latin typeface="Times New Roman" panose="02020603050405020304" pitchFamily="18" charset="0"/>
                <a:ea typeface="Aptos" panose="020B0004020202020204" pitchFamily="34" charset="0"/>
              </a:rPr>
              <a:t> </a:t>
            </a:r>
            <a:r>
              <a:rPr lang="es-PE" sz="1400" i="1" dirty="0" err="1">
                <a:solidFill>
                  <a:srgbClr val="000000"/>
                </a:solidFill>
                <a:effectLst/>
                <a:latin typeface="Times New Roman" panose="02020603050405020304" pitchFamily="18" charset="0"/>
                <a:ea typeface="Aptos" panose="020B0004020202020204" pitchFamily="34" charset="0"/>
              </a:rPr>
              <a:t>maydis</a:t>
            </a:r>
            <a:r>
              <a:rPr lang="es-PE" sz="1400" i="1" dirty="0">
                <a:solidFill>
                  <a:srgbClr val="000000"/>
                </a:solidFill>
                <a:effectLst/>
                <a:latin typeface="Times New Roman" panose="02020603050405020304" pitchFamily="18" charset="0"/>
                <a:ea typeface="Aptos" panose="020B0004020202020204" pitchFamily="34" charset="0"/>
              </a:rPr>
              <a:t> </a:t>
            </a:r>
            <a:r>
              <a:rPr lang="es-PE" sz="1400" dirty="0">
                <a:solidFill>
                  <a:srgbClr val="000000"/>
                </a:solidFill>
                <a:effectLst/>
                <a:latin typeface="Times New Roman" panose="02020603050405020304" pitchFamily="18" charset="0"/>
                <a:ea typeface="Aptos" panose="020B0004020202020204" pitchFamily="34" charset="0"/>
              </a:rPr>
              <a:t>dentro de ciclo de vida (Figura 1 ) posee dos fases, una saprofita en la cual crece como célula de tipo levadura denominada esporidio con una reproducción por gemación y una fase invasiva en la cual pasa de un estadio de tipo esporidio a desarrollarse como micelio. </a:t>
            </a:r>
          </a:p>
        </p:txBody>
      </p:sp>
      <p:sp>
        <p:nvSpPr>
          <p:cNvPr id="7" name="CuadroTexto 6">
            <a:extLst>
              <a:ext uri="{FF2B5EF4-FFF2-40B4-BE49-F238E27FC236}">
                <a16:creationId xmlns:a16="http://schemas.microsoft.com/office/drawing/2014/main" id="{8B5F9484-E8C0-76FD-5C9C-A779479B06CF}"/>
              </a:ext>
            </a:extLst>
          </p:cNvPr>
          <p:cNvSpPr txBox="1"/>
          <p:nvPr/>
        </p:nvSpPr>
        <p:spPr>
          <a:xfrm>
            <a:off x="1126764" y="2849496"/>
            <a:ext cx="10163278" cy="1023165"/>
          </a:xfrm>
          <a:prstGeom prst="rect">
            <a:avLst/>
          </a:prstGeom>
          <a:noFill/>
          <a:ln w="19050">
            <a:solidFill>
              <a:srgbClr val="0070C0"/>
            </a:solidFill>
          </a:ln>
        </p:spPr>
        <p:txBody>
          <a:bodyPr wrap="square">
            <a:spAutoFit/>
          </a:bodyPr>
          <a:lstStyle/>
          <a:p>
            <a:pPr algn="just">
              <a:lnSpc>
                <a:spcPct val="150000"/>
              </a:lnSpc>
            </a:pPr>
            <a:r>
              <a:rPr lang="es-PE" sz="1400" dirty="0">
                <a:solidFill>
                  <a:srgbClr val="000000"/>
                </a:solidFill>
                <a:effectLst/>
                <a:latin typeface="Times New Roman" panose="02020603050405020304" pitchFamily="18" charset="0"/>
                <a:ea typeface="Aptos" panose="020B0004020202020204" pitchFamily="34" charset="0"/>
              </a:rPr>
              <a:t>Cuando dos esporidios compatibles se unen (proceso conocido como </a:t>
            </a:r>
            <a:r>
              <a:rPr lang="es-PE" sz="1400" dirty="0" err="1">
                <a:solidFill>
                  <a:srgbClr val="000000"/>
                </a:solidFill>
                <a:effectLst/>
                <a:latin typeface="Times New Roman" panose="02020603050405020304" pitchFamily="18" charset="0"/>
                <a:ea typeface="Aptos" panose="020B0004020202020204" pitchFamily="34" charset="0"/>
              </a:rPr>
              <a:t>mating</a:t>
            </a:r>
            <a:r>
              <a:rPr lang="es-PE" sz="1400" dirty="0">
                <a:solidFill>
                  <a:srgbClr val="000000"/>
                </a:solidFill>
                <a:effectLst/>
                <a:latin typeface="Times New Roman" panose="02020603050405020304" pitchFamily="18" charset="0"/>
                <a:ea typeface="Aptos" panose="020B0004020202020204" pitchFamily="34" charset="0"/>
              </a:rPr>
              <a:t> que corresponde a la reproducción sexual del hongo) se forma una célula dicariótica con crecimiento en forma de micelio, la célula dicariótica resultante invade la planta por medio de estructuras de infección especializadas llamadas </a:t>
            </a:r>
            <a:r>
              <a:rPr lang="es-PE" sz="1400" dirty="0" err="1">
                <a:solidFill>
                  <a:srgbClr val="000000"/>
                </a:solidFill>
                <a:effectLst/>
                <a:latin typeface="Times New Roman" panose="02020603050405020304" pitchFamily="18" charset="0"/>
                <a:ea typeface="Aptos" panose="020B0004020202020204" pitchFamily="34" charset="0"/>
              </a:rPr>
              <a:t>apresorios</a:t>
            </a:r>
            <a:r>
              <a:rPr lang="es-PE" sz="1400" dirty="0">
                <a:solidFill>
                  <a:srgbClr val="000000"/>
                </a:solidFill>
                <a:effectLst/>
                <a:latin typeface="Times New Roman" panose="02020603050405020304" pitchFamily="18" charset="0"/>
                <a:ea typeface="Aptos" panose="020B0004020202020204" pitchFamily="34" charset="0"/>
              </a:rPr>
              <a:t>, durante la penetración la membrana plasmática se invagina y rodea la hifa invasora. </a:t>
            </a:r>
          </a:p>
        </p:txBody>
      </p:sp>
      <p:sp>
        <p:nvSpPr>
          <p:cNvPr id="11" name="CuadroTexto 10">
            <a:extLst>
              <a:ext uri="{FF2B5EF4-FFF2-40B4-BE49-F238E27FC236}">
                <a16:creationId xmlns:a16="http://schemas.microsoft.com/office/drawing/2014/main" id="{43546F03-08B9-0864-09C5-3C819E8BC8DD}"/>
              </a:ext>
            </a:extLst>
          </p:cNvPr>
          <p:cNvSpPr txBox="1"/>
          <p:nvPr/>
        </p:nvSpPr>
        <p:spPr>
          <a:xfrm>
            <a:off x="1126764" y="4209688"/>
            <a:ext cx="10163277" cy="700000"/>
          </a:xfrm>
          <a:prstGeom prst="rect">
            <a:avLst/>
          </a:prstGeom>
          <a:noFill/>
          <a:ln w="19050">
            <a:solidFill>
              <a:schemeClr val="accent5"/>
            </a:solidFill>
          </a:ln>
        </p:spPr>
        <p:txBody>
          <a:bodyPr wrap="square">
            <a:spAutoFit/>
          </a:bodyPr>
          <a:lstStyle/>
          <a:p>
            <a:pPr algn="just">
              <a:lnSpc>
                <a:spcPct val="150000"/>
              </a:lnSpc>
            </a:pPr>
            <a:r>
              <a:rPr lang="es-PE" sz="14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Los tumores característicos producidos por el hongo en la planta son debido a las alteraciones inducidas en el crecimiento de la misma, el hongo prolifera y se diferencia dentro del tejido tumoral. </a:t>
            </a:r>
          </a:p>
        </p:txBody>
      </p:sp>
      <p:sp>
        <p:nvSpPr>
          <p:cNvPr id="12" name="Flecha: curvada hacia la derecha 11">
            <a:extLst>
              <a:ext uri="{FF2B5EF4-FFF2-40B4-BE49-F238E27FC236}">
                <a16:creationId xmlns:a16="http://schemas.microsoft.com/office/drawing/2014/main" id="{184063B7-EB16-F5A3-1E41-99D7AC90AF5B}"/>
              </a:ext>
            </a:extLst>
          </p:cNvPr>
          <p:cNvSpPr/>
          <p:nvPr/>
        </p:nvSpPr>
        <p:spPr>
          <a:xfrm>
            <a:off x="730461" y="3674844"/>
            <a:ext cx="342993" cy="70456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3" name="Flecha: curvada hacia la derecha 12">
            <a:extLst>
              <a:ext uri="{FF2B5EF4-FFF2-40B4-BE49-F238E27FC236}">
                <a16:creationId xmlns:a16="http://schemas.microsoft.com/office/drawing/2014/main" id="{4A8D83C8-D9D3-2D53-AF49-47684D90FB9E}"/>
              </a:ext>
            </a:extLst>
          </p:cNvPr>
          <p:cNvSpPr/>
          <p:nvPr/>
        </p:nvSpPr>
        <p:spPr>
          <a:xfrm>
            <a:off x="730460" y="4801939"/>
            <a:ext cx="342993" cy="70456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4" name="Flecha: curvada hacia la derecha 13">
            <a:extLst>
              <a:ext uri="{FF2B5EF4-FFF2-40B4-BE49-F238E27FC236}">
                <a16:creationId xmlns:a16="http://schemas.microsoft.com/office/drawing/2014/main" id="{70F79AFF-68C2-411C-8D24-1295516BC345}"/>
              </a:ext>
            </a:extLst>
          </p:cNvPr>
          <p:cNvSpPr/>
          <p:nvPr/>
        </p:nvSpPr>
        <p:spPr>
          <a:xfrm>
            <a:off x="576071" y="2195464"/>
            <a:ext cx="342993" cy="70456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2717475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95AB2-7CBC-35FD-5ACF-4E519BCBA74C}"/>
            </a:ext>
          </a:extLst>
        </p:cNvPr>
        <p:cNvGrpSpPr/>
        <p:nvPr/>
      </p:nvGrpSpPr>
      <p:grpSpPr>
        <a:xfrm>
          <a:off x="0" y="0"/>
          <a:ext cx="0" cy="0"/>
          <a:chOff x="0" y="0"/>
          <a:chExt cx="0" cy="0"/>
        </a:xfrm>
      </p:grpSpPr>
      <p:sp>
        <p:nvSpPr>
          <p:cNvPr id="48" name="矩形 47">
            <a:extLst>
              <a:ext uri="{FF2B5EF4-FFF2-40B4-BE49-F238E27FC236}">
                <a16:creationId xmlns:a16="http://schemas.microsoft.com/office/drawing/2014/main" id="{8ED76C52-58DF-B17B-1F87-242A62333D70}"/>
              </a:ext>
            </a:extLst>
          </p:cNvPr>
          <p:cNvSpPr/>
          <p:nvPr/>
        </p:nvSpPr>
        <p:spPr>
          <a:xfrm>
            <a:off x="3240160" y="287147"/>
            <a:ext cx="5357022" cy="632244"/>
          </a:xfrm>
          <a:prstGeom prst="rect">
            <a:avLst/>
          </a:prstGeom>
          <a:solidFill>
            <a:srgbClr val="1C488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A29198A-B080-AE00-E5BB-C16287E3AD4C}"/>
              </a:ext>
            </a:extLst>
          </p:cNvPr>
          <p:cNvSpPr txBox="1"/>
          <p:nvPr/>
        </p:nvSpPr>
        <p:spPr>
          <a:xfrm>
            <a:off x="3470923" y="221196"/>
            <a:ext cx="4963393" cy="626149"/>
          </a:xfrm>
          <a:prstGeom prst="rect">
            <a:avLst/>
          </a:prstGeom>
          <a:noFill/>
        </p:spPr>
        <p:txBody>
          <a:bodyPr wrap="square" rtlCol="0">
            <a:normAutofit/>
          </a:bodyPr>
          <a:lstStyle/>
          <a:p>
            <a:pPr algn="ctr">
              <a:lnSpc>
                <a:spcPct val="150000"/>
              </a:lnSpc>
              <a:spcAft>
                <a:spcPts val="1920"/>
              </a:spcAft>
            </a:pPr>
            <a:r>
              <a:rPr lang="es-PE" sz="24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CONCLUSIONES</a:t>
            </a:r>
          </a:p>
        </p:txBody>
      </p:sp>
      <p:sp>
        <p:nvSpPr>
          <p:cNvPr id="3" name="CuadroTexto 2">
            <a:extLst>
              <a:ext uri="{FF2B5EF4-FFF2-40B4-BE49-F238E27FC236}">
                <a16:creationId xmlns:a16="http://schemas.microsoft.com/office/drawing/2014/main" id="{CDD383BE-4BFD-2982-5322-44F0D7902EA6}"/>
              </a:ext>
            </a:extLst>
          </p:cNvPr>
          <p:cNvSpPr txBox="1"/>
          <p:nvPr/>
        </p:nvSpPr>
        <p:spPr>
          <a:xfrm>
            <a:off x="814562" y="1377021"/>
            <a:ext cx="11030857" cy="3904723"/>
          </a:xfrm>
          <a:prstGeom prst="rect">
            <a:avLst/>
          </a:prstGeom>
          <a:noFill/>
        </p:spPr>
        <p:txBody>
          <a:bodyPr wrap="square">
            <a:spAutoFit/>
          </a:bodyPr>
          <a:lstStyle/>
          <a:p>
            <a:pPr marL="285750" indent="-285750" algn="just">
              <a:lnSpc>
                <a:spcPct val="200000"/>
              </a:lnSpc>
              <a:buFont typeface="Wingdings" panose="05000000000000000000" pitchFamily="2" charset="2"/>
              <a:buChar char="q"/>
            </a:pPr>
            <a:r>
              <a:rPr lang="es-ES" sz="1400" dirty="0">
                <a:latin typeface="Times New Roman" panose="02020603050405020304" pitchFamily="18" charset="0"/>
                <a:cs typeface="Times New Roman" panose="02020603050405020304" pitchFamily="18" charset="0"/>
              </a:rPr>
              <a:t>En conclusión, el maíz (</a:t>
            </a:r>
            <a:r>
              <a:rPr lang="es-ES" sz="1400" i="1" dirty="0">
                <a:latin typeface="Times New Roman" panose="02020603050405020304" pitchFamily="18" charset="0"/>
                <a:cs typeface="Times New Roman" panose="02020603050405020304" pitchFamily="18" charset="0"/>
              </a:rPr>
              <a:t>Zea </a:t>
            </a:r>
            <a:r>
              <a:rPr lang="es-ES" sz="1400" i="1" dirty="0" err="1">
                <a:latin typeface="Times New Roman" panose="02020603050405020304" pitchFamily="18" charset="0"/>
                <a:cs typeface="Times New Roman" panose="02020603050405020304" pitchFamily="18" charset="0"/>
              </a:rPr>
              <a:t>mays</a:t>
            </a:r>
            <a:r>
              <a:rPr lang="es-ES" sz="1400" dirty="0">
                <a:latin typeface="Times New Roman" panose="02020603050405020304" pitchFamily="18" charset="0"/>
                <a:cs typeface="Times New Roman" panose="02020603050405020304" pitchFamily="18" charset="0"/>
              </a:rPr>
              <a:t> L.) es un cultivo de gran importancia económica y social a nivel mundial, pero su producción se ve amenazada por el hongo </a:t>
            </a:r>
            <a:r>
              <a:rPr lang="es-ES" sz="1400" i="1" dirty="0">
                <a:latin typeface="Times New Roman" panose="02020603050405020304" pitchFamily="18" charset="0"/>
                <a:cs typeface="Times New Roman" panose="02020603050405020304" pitchFamily="18" charset="0"/>
              </a:rPr>
              <a:t>Ustilago </a:t>
            </a:r>
            <a:r>
              <a:rPr lang="es-ES" sz="1400" i="1" dirty="0" err="1">
                <a:latin typeface="Times New Roman" panose="02020603050405020304" pitchFamily="18" charset="0"/>
                <a:cs typeface="Times New Roman" panose="02020603050405020304" pitchFamily="18" charset="0"/>
              </a:rPr>
              <a:t>maydis</a:t>
            </a:r>
            <a:r>
              <a:rPr lang="es-ES" sz="1400" dirty="0">
                <a:latin typeface="Times New Roman" panose="02020603050405020304" pitchFamily="18" charset="0"/>
                <a:cs typeface="Times New Roman" panose="02020603050405020304" pitchFamily="18" charset="0"/>
              </a:rPr>
              <a:t>, causante de pérdidas significativas en el rendimiento agrícola, las cuales pueden oscilar entre el 2% y el 20% dependiendo de las condiciones ambientales. Estas pérdidas, estimadas en millones de dólares anuales, afectan la seguridad alimentaria global al representar alimentos que podrían suplir las necesidades de millones de personas. Además, </a:t>
            </a:r>
            <a:r>
              <a:rPr lang="es-ES" sz="1400" i="1" dirty="0">
                <a:latin typeface="Times New Roman" panose="02020603050405020304" pitchFamily="18" charset="0"/>
                <a:cs typeface="Times New Roman" panose="02020603050405020304" pitchFamily="18" charset="0"/>
              </a:rPr>
              <a:t>U. </a:t>
            </a:r>
            <a:r>
              <a:rPr lang="es-ES" sz="1400" i="1" dirty="0" err="1">
                <a:latin typeface="Times New Roman" panose="02020603050405020304" pitchFamily="18" charset="0"/>
                <a:cs typeface="Times New Roman" panose="02020603050405020304" pitchFamily="18" charset="0"/>
              </a:rPr>
              <a:t>maydis</a:t>
            </a:r>
            <a:r>
              <a:rPr lang="es-ES" sz="1400" dirty="0">
                <a:latin typeface="Times New Roman" panose="02020603050405020304" pitchFamily="18" charset="0"/>
                <a:cs typeface="Times New Roman" panose="02020603050405020304" pitchFamily="18" charset="0"/>
              </a:rPr>
              <a:t> es una enfermedad monocíclica influenciada por factores como la sequía, el estrés hídrico, el manejo de fertilizantes y la polinización deficiente, lo que resalta la necesidad de estrategias agronómicas y de manejo para mitigar su impacto. No obstante, este patógeno también posee un valor científico y cultural, pues se utiliza como modelo experimental en estudios genéticos y de biología molecular, y es un ingrediente destacado en la gastronomía tradicional de México. En este contexto, comprender mejor la interacción entre </a:t>
            </a:r>
            <a:r>
              <a:rPr lang="es-ES" sz="1400" i="1" dirty="0">
                <a:latin typeface="Times New Roman" panose="02020603050405020304" pitchFamily="18" charset="0"/>
                <a:cs typeface="Times New Roman" panose="02020603050405020304" pitchFamily="18" charset="0"/>
              </a:rPr>
              <a:t>U. </a:t>
            </a:r>
            <a:r>
              <a:rPr lang="es-ES" sz="1400" i="1" dirty="0" err="1">
                <a:latin typeface="Times New Roman" panose="02020603050405020304" pitchFamily="18" charset="0"/>
                <a:cs typeface="Times New Roman" panose="02020603050405020304" pitchFamily="18" charset="0"/>
              </a:rPr>
              <a:t>maydis</a:t>
            </a:r>
            <a:r>
              <a:rPr lang="es-ES" sz="1400" dirty="0">
                <a:latin typeface="Times New Roman" panose="02020603050405020304" pitchFamily="18" charset="0"/>
                <a:cs typeface="Times New Roman" panose="02020603050405020304" pitchFamily="18" charset="0"/>
              </a:rPr>
              <a:t> y su hospedante, junto con la implementación de prácticas agronómicas sostenibles, es clave para reducir las pérdidas económicas y maximizar la producción de maíz a nivel global.</a:t>
            </a:r>
            <a:endParaRPr lang="es-PE"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6518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FD464-0714-7731-8329-38899A15A315}"/>
            </a:ext>
          </a:extLst>
        </p:cNvPr>
        <p:cNvGrpSpPr/>
        <p:nvPr/>
      </p:nvGrpSpPr>
      <p:grpSpPr>
        <a:xfrm>
          <a:off x="0" y="0"/>
          <a:ext cx="0" cy="0"/>
          <a:chOff x="0" y="0"/>
          <a:chExt cx="0" cy="0"/>
        </a:xfrm>
      </p:grpSpPr>
      <p:sp>
        <p:nvSpPr>
          <p:cNvPr id="48" name="矩形 47">
            <a:extLst>
              <a:ext uri="{FF2B5EF4-FFF2-40B4-BE49-F238E27FC236}">
                <a16:creationId xmlns:a16="http://schemas.microsoft.com/office/drawing/2014/main" id="{6288DC88-9AA2-6C20-E443-825D98F657DB}"/>
              </a:ext>
            </a:extLst>
          </p:cNvPr>
          <p:cNvSpPr/>
          <p:nvPr/>
        </p:nvSpPr>
        <p:spPr>
          <a:xfrm>
            <a:off x="3240160" y="287147"/>
            <a:ext cx="5357022" cy="632244"/>
          </a:xfrm>
          <a:prstGeom prst="rect">
            <a:avLst/>
          </a:prstGeom>
          <a:solidFill>
            <a:srgbClr val="1C488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21B251B9-93BA-F9CE-37DC-4577E0B595E0}"/>
              </a:ext>
            </a:extLst>
          </p:cNvPr>
          <p:cNvSpPr txBox="1"/>
          <p:nvPr/>
        </p:nvSpPr>
        <p:spPr>
          <a:xfrm>
            <a:off x="3470923" y="221196"/>
            <a:ext cx="4963393" cy="626149"/>
          </a:xfrm>
          <a:prstGeom prst="rect">
            <a:avLst/>
          </a:prstGeom>
          <a:noFill/>
        </p:spPr>
        <p:txBody>
          <a:bodyPr wrap="square" rtlCol="0">
            <a:normAutofit fontScale="92500"/>
          </a:bodyPr>
          <a:lstStyle/>
          <a:p>
            <a:pPr algn="ctr">
              <a:lnSpc>
                <a:spcPct val="150000"/>
              </a:lnSpc>
              <a:spcAft>
                <a:spcPts val="1920"/>
              </a:spcAft>
            </a:pPr>
            <a:r>
              <a:rPr lang="es-PE" sz="24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REFERENCIAS BIBLIOGRÁFICAS</a:t>
            </a:r>
          </a:p>
        </p:txBody>
      </p:sp>
      <p:sp>
        <p:nvSpPr>
          <p:cNvPr id="4" name="CuadroTexto 3">
            <a:extLst>
              <a:ext uri="{FF2B5EF4-FFF2-40B4-BE49-F238E27FC236}">
                <a16:creationId xmlns:a16="http://schemas.microsoft.com/office/drawing/2014/main" id="{26A2D7D2-9DF0-8C87-D6CB-B7E9BFE0C482}"/>
              </a:ext>
            </a:extLst>
          </p:cNvPr>
          <p:cNvSpPr txBox="1"/>
          <p:nvPr/>
        </p:nvSpPr>
        <p:spPr>
          <a:xfrm>
            <a:off x="642413" y="1028310"/>
            <a:ext cx="10907174" cy="5542543"/>
          </a:xfrm>
          <a:prstGeom prst="rect">
            <a:avLst/>
          </a:prstGeom>
          <a:noFill/>
        </p:spPr>
        <p:txBody>
          <a:bodyPr wrap="square">
            <a:spAutoFit/>
          </a:bodyPr>
          <a:lstStyle/>
          <a:p>
            <a:pPr indent="450215" algn="just">
              <a:spcAft>
                <a:spcPts val="1920"/>
              </a:spcAft>
            </a:pP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ALANIZ ARANA, E. R. (2016). </a:t>
            </a:r>
            <a:r>
              <a:rPr lang="es-PE" sz="1200" i="1" kern="100" dirty="0">
                <a:effectLst/>
                <a:latin typeface="Times New Roman" panose="02020603050405020304" pitchFamily="18" charset="0"/>
                <a:ea typeface="Aptos" panose="020B0004020202020204" pitchFamily="34" charset="0"/>
                <a:cs typeface="Times New Roman" panose="02020603050405020304" pitchFamily="18" charset="0"/>
              </a:rPr>
              <a:t>“RESISTENCIA DE VARIEDADES DE MAÍZ A Ustilago maydis, EN DOS COMUNIDADES DEL ESTADO DE MÉXICO”</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[UNIVERSIDAD AUTÓNOMA DEL ESTADO DE MÉXICO]. </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hlinkClick r:id="rId3"/>
              </a:rPr>
              <a:t>http://ri.uaemex.mx/bitstream/handle/20.500.11799/65661/TESIS+ERICK+PDF-split-merge.pdf?sequence=3</a:t>
            </a:r>
            <a:endParaRPr lang="es-PE" sz="1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indent="450215" algn="just">
              <a:spcAft>
                <a:spcPts val="1920"/>
              </a:spcAft>
            </a:pP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Carbón de la espiga del maíz (Ustilago maydis). (s. f.). </a:t>
            </a:r>
            <a:r>
              <a:rPr lang="es-PE" sz="1200" i="1" kern="100" dirty="0">
                <a:effectLst/>
                <a:latin typeface="Times New Roman" panose="02020603050405020304" pitchFamily="18" charset="0"/>
                <a:ea typeface="Aptos" panose="020B0004020202020204" pitchFamily="34" charset="0"/>
                <a:cs typeface="Times New Roman" panose="02020603050405020304" pitchFamily="18" charset="0"/>
              </a:rPr>
              <a:t>Herbario Virtual Fitopatología</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Recuperado 29 de noviembre de 2024, de https://herbariofitopatologia.agro.uba.ar/?page_id=119</a:t>
            </a:r>
          </a:p>
          <a:p>
            <a:pPr indent="450215" algn="just">
              <a:spcAft>
                <a:spcPts val="1920"/>
              </a:spcAft>
            </a:pP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Gunel</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Arzuman</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Ramazanova</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Gulnara</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Fakhreddin</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Abbasova</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Khalsa</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Ibrahim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Nasibova</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&amp;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Sait</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Engindeniz</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(2024). </a:t>
            </a:r>
            <a:r>
              <a:rPr lang="es-PE" sz="1200" i="1" kern="100" dirty="0">
                <a:effectLst/>
                <a:latin typeface="Times New Roman" panose="02020603050405020304" pitchFamily="18" charset="0"/>
                <a:ea typeface="Aptos" panose="020B0004020202020204" pitchFamily="34" charset="0"/>
                <a:cs typeface="Times New Roman" panose="02020603050405020304" pitchFamily="18" charset="0"/>
              </a:rPr>
              <a:t>Efectos de la enfermedad del carbón vesicular causada por Ustilago maydis en la pérdida de rendimiento del maíz: Un estudio de caso de Azerbaiyán</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https://doi.org/10.17582/journal.sja/2024/40.3.832.840</a:t>
            </a:r>
          </a:p>
          <a:p>
            <a:pPr indent="450215" algn="just">
              <a:spcAft>
                <a:spcPts val="1920"/>
              </a:spcAft>
            </a:pP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Ramón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Mariaca</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Méndez, Felipe Ruan-</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Sotoh</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Eréndira Juanita Cano-Contreras. (2008). </a:t>
            </a:r>
            <a:r>
              <a:rPr lang="es-PE" sz="1200" i="1" kern="100" dirty="0">
                <a:effectLst/>
                <a:latin typeface="Times New Roman" panose="02020603050405020304" pitchFamily="18" charset="0"/>
                <a:ea typeface="Aptos" panose="020B0004020202020204" pitchFamily="34" charset="0"/>
                <a:cs typeface="Times New Roman" panose="02020603050405020304" pitchFamily="18" charset="0"/>
              </a:rPr>
              <a:t>CONOCIMIENTO TRADICIONAL DE Ustilago maydis EN CUATRO GRUPOS MAYENSES DEL SURESTE DE MÉXICO</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hlinkClick r:id="rId4"/>
              </a:rPr>
              <a:t>https://dialnet.unirioja.es/descarga/articulo/5294453.pdf</a:t>
            </a:r>
            <a:endParaRPr lang="es-PE" sz="1200" kern="100" dirty="0">
              <a:latin typeface="Times New Roman" panose="02020603050405020304" pitchFamily="18" charset="0"/>
              <a:ea typeface="Aptos" panose="020B0004020202020204" pitchFamily="34" charset="0"/>
              <a:cs typeface="Times New Roman" panose="02020603050405020304" pitchFamily="18" charset="0"/>
            </a:endParaRPr>
          </a:p>
          <a:p>
            <a:pPr indent="450215" algn="just">
              <a:spcAft>
                <a:spcPts val="1920"/>
              </a:spcAft>
            </a:pP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Yin, B.,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Xu</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L., Li, J., Zheng, Y.,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Song</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W.,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Hou</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P., Zhu, L., Jia, X., Zhao, Y.,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Song</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W., &amp;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Guo</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J. (2024).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Integrated</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Transcriptome</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and GWAS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Analysis</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to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Identify</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Candidate Genes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for</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Ustilago maydis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Resistance</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in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Maize</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s-PE" sz="1200" i="1" kern="100" dirty="0" err="1">
                <a:effectLst/>
                <a:latin typeface="Times New Roman" panose="02020603050405020304" pitchFamily="18" charset="0"/>
                <a:ea typeface="Aptos" panose="020B0004020202020204" pitchFamily="34" charset="0"/>
                <a:cs typeface="Times New Roman" panose="02020603050405020304" pitchFamily="18" charset="0"/>
              </a:rPr>
              <a:t>Agriculture</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s-PE" sz="1200" i="1" kern="100" dirty="0">
                <a:effectLst/>
                <a:latin typeface="Times New Roman" panose="02020603050405020304" pitchFamily="18" charset="0"/>
                <a:ea typeface="Aptos" panose="020B0004020202020204" pitchFamily="34" charset="0"/>
                <a:cs typeface="Times New Roman" panose="02020603050405020304" pitchFamily="18" charset="0"/>
              </a:rPr>
              <a:t>14</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(6), </a:t>
            </a:r>
            <a:r>
              <a:rPr lang="es-PE" sz="1200" kern="100" dirty="0" err="1">
                <a:effectLst/>
                <a:latin typeface="Times New Roman" panose="02020603050405020304" pitchFamily="18" charset="0"/>
                <a:ea typeface="Aptos" panose="020B0004020202020204" pitchFamily="34" charset="0"/>
                <a:cs typeface="Times New Roman" panose="02020603050405020304" pitchFamily="18" charset="0"/>
              </a:rPr>
              <a:t>Article</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rPr>
              <a:t> 6. </a:t>
            </a:r>
            <a:r>
              <a:rPr lang="es-PE" sz="1200" kern="100" dirty="0">
                <a:effectLst/>
                <a:latin typeface="Times New Roman" panose="02020603050405020304" pitchFamily="18" charset="0"/>
                <a:ea typeface="Aptos" panose="020B0004020202020204" pitchFamily="34" charset="0"/>
                <a:cs typeface="Times New Roman" panose="02020603050405020304" pitchFamily="18" charset="0"/>
                <a:hlinkClick r:id="rId5"/>
              </a:rPr>
              <a:t>https://doi.org/10.3390/agriculture14060958</a:t>
            </a:r>
            <a:r>
              <a:rPr lang="es-PE" sz="1200" kern="100" dirty="0">
                <a:latin typeface="Times New Roman" panose="02020603050405020304" pitchFamily="18" charset="0"/>
                <a:ea typeface="Aptos" panose="020B0004020202020204" pitchFamily="34" charset="0"/>
                <a:cs typeface="Times New Roman" panose="02020603050405020304" pitchFamily="18" charset="0"/>
              </a:rPr>
              <a:t>. </a:t>
            </a: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Barragán, H. (2019). Ustilago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maydis</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como posible bioindicador de cultivos saludables de Zea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mays</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 </a:t>
            </a:r>
            <a:r>
              <a:rPr kumimoji="0" lang="es-ES" altLang="es-PE" sz="1200" b="0" i="1"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Boletín Micológico</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34(2), 73-80.</a:t>
            </a:r>
            <a:endParaRPr kumimoji="0" lang="es-PE" altLang="es-PE"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Cabrera-Ponce, J.,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Leon-Ramirez</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C., &amp;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Verver-Varagas</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 (2015).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Metamorphosis</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of</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the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Basidiomycota</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Ustilago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maydis</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Transformation</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of</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yeast-like</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cells</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into</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basidiocarps</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1"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Fungal</a:t>
            </a:r>
            <a:r>
              <a:rPr kumimoji="0" lang="es-ES" altLang="es-PE" sz="1200" b="0" i="1"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1"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Genetics</a:t>
            </a:r>
            <a:r>
              <a:rPr kumimoji="0" lang="es-ES" altLang="es-PE" sz="1200" b="0" i="1"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and </a:t>
            </a:r>
            <a:r>
              <a:rPr kumimoji="0" lang="es-ES" altLang="es-PE" sz="1200" b="0" i="1"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Biology</a:t>
            </a:r>
            <a:r>
              <a:rPr kumimoji="0" lang="es-ES" altLang="es-PE" sz="1200" b="0" i="1"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49</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(10), 765-771.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doi:https</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://doi.org/10.1016/j.fgb.2012.07.005</a:t>
            </a:r>
            <a:endParaRPr kumimoji="0" lang="es-PE" altLang="es-PE"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Castanheira</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S., &amp; Pérez-Martín, J. (2015).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Appressorium</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formation</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in the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corn</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smut</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fungus</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Ustilago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maydis</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requires</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 G2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cell</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cycle</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arrest</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1"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Plant</a:t>
            </a:r>
            <a:r>
              <a:rPr kumimoji="0" lang="es-ES" altLang="es-PE" sz="1200" b="0" i="1"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1"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Signaling</a:t>
            </a:r>
            <a:r>
              <a:rPr kumimoji="0" lang="es-ES" altLang="es-PE" sz="1200" b="0" i="1"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&amp; </a:t>
            </a:r>
            <a:r>
              <a:rPr kumimoji="0" lang="es-ES" altLang="es-PE" sz="1200" b="0" i="1"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Behavior</a:t>
            </a:r>
            <a:r>
              <a:rPr kumimoji="0" lang="es-ES" altLang="es-PE" sz="1200" b="0" i="1"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10</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(4).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doi:https</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://doi.org/10.1080/15592324.2014.1001227</a:t>
            </a:r>
            <a:endParaRPr kumimoji="0" lang="es-PE" altLang="es-PE"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Couretot</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L. (2021). Carbón de la panoja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Sporisorium</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reilianum</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f.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sp</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zeae</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del maíz (Zea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mays</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L.). </a:t>
            </a:r>
            <a:r>
              <a:rPr kumimoji="0" lang="es-ES" altLang="es-PE" sz="1200" b="0" i="1"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Notas de Sanidad Vegetal, (2).</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endParaRPr kumimoji="0" lang="es-PE" altLang="es-PE"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Díaz, M. (2017). Inducción de infección en Teosinte (Zea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diploperennis</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con el fitopatógeno Ustilago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maydis</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1"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Journal</a:t>
            </a:r>
            <a:r>
              <a:rPr kumimoji="0" lang="es-ES" altLang="es-PE" sz="1200" b="0" i="1"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1"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of</a:t>
            </a:r>
            <a:r>
              <a:rPr kumimoji="0" lang="es-ES" altLang="es-PE" sz="1200" b="0" i="1"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Negative and No Positive </a:t>
            </a:r>
            <a:r>
              <a:rPr kumimoji="0" lang="es-ES" altLang="es-PE" sz="1200" b="0" i="1"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Results</a:t>
            </a:r>
            <a:r>
              <a:rPr kumimoji="0" lang="es-ES" altLang="es-PE" sz="1200" b="0" i="1"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JONNPR</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2(1), 17-22.</a:t>
            </a:r>
            <a:endParaRPr kumimoji="0" lang="es-PE" altLang="es-PE"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Djamei</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 (2023). Ustilago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maydis</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1"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Current</a:t>
            </a:r>
            <a:r>
              <a:rPr kumimoji="0" lang="es-ES" altLang="es-PE" sz="1200" b="0" i="1"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1"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Biology</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doi:doi</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10.1016/j.cub.2023.02.069</a:t>
            </a:r>
            <a:endParaRPr kumimoji="0" lang="es-PE" altLang="es-PE"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Pukhraj</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s.,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Harmeetsingh</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J., &amp; Sunita, R. (2018). Efecto de la metodología de siembra en diversas variedades híbridas de maíz ( Zea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mays</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L.) en dos entornos contrastantes. </a:t>
            </a:r>
            <a:r>
              <a:rPr kumimoji="0" lang="es-ES" altLang="es-PE" sz="1200" b="0" i="1"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Int.J.Curr.Microbiol.App.Sci</a:t>
            </a:r>
            <a:r>
              <a:rPr kumimoji="0" lang="es-ES" altLang="es-PE" sz="1200" b="0" i="1"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7</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(7), 2106-2120. </a:t>
            </a:r>
            <a:r>
              <a:rPr kumimoji="0" lang="es-ES" altLang="es-PE" sz="12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doi:https</a:t>
            </a:r>
            <a:r>
              <a:rPr kumimoji="0" lang="es-ES" altLang="es-PE"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://doi.org/10.20546/ijcmas.2018.707.248</a:t>
            </a:r>
            <a:endParaRPr kumimoji="0" lang="es-PE" altLang="es-PE"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Vargas, A., et al. (2001). </a:t>
            </a:r>
            <a:r>
              <a:rPr kumimoji="0" lang="es-PE" altLang="es-PE" sz="12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Ustilago maydis</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s-PE" altLang="es-PE" sz="12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Schw</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s-PE" altLang="es-PE" sz="12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Corda</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Patología, biología y control. </a:t>
            </a:r>
            <a:r>
              <a:rPr kumimoji="0" lang="es-PE" altLang="es-PE" sz="12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Revista Mexicana de Fitopatología, 19</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 33-41.</a:t>
            </a:r>
            <a:endParaRPr lang="es-PE" sz="1200" kern="100" dirty="0">
              <a:latin typeface="Times New Roman" panose="02020603050405020304" pitchFamily="18" charset="0"/>
              <a:ea typeface="Aptos" panose="020B0004020202020204" pitchFamily="34" charset="0"/>
              <a:cs typeface="Times New Roman" panose="02020603050405020304" pitchFamily="18" charset="0"/>
            </a:endParaRPr>
          </a:p>
          <a:p>
            <a:pPr indent="450215">
              <a:spcAft>
                <a:spcPts val="1920"/>
              </a:spcAft>
            </a:pPr>
            <a:endParaRPr lang="es-PE" sz="1100" kern="100" dirty="0">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0327519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FD464-0714-7731-8329-38899A15A315}"/>
            </a:ext>
          </a:extLst>
        </p:cNvPr>
        <p:cNvGrpSpPr/>
        <p:nvPr/>
      </p:nvGrpSpPr>
      <p:grpSpPr>
        <a:xfrm>
          <a:off x="0" y="0"/>
          <a:ext cx="0" cy="0"/>
          <a:chOff x="0" y="0"/>
          <a:chExt cx="0" cy="0"/>
        </a:xfrm>
      </p:grpSpPr>
      <p:sp>
        <p:nvSpPr>
          <p:cNvPr id="48" name="矩形 47">
            <a:extLst>
              <a:ext uri="{FF2B5EF4-FFF2-40B4-BE49-F238E27FC236}">
                <a16:creationId xmlns:a16="http://schemas.microsoft.com/office/drawing/2014/main" id="{6288DC88-9AA2-6C20-E443-825D98F657DB}"/>
              </a:ext>
            </a:extLst>
          </p:cNvPr>
          <p:cNvSpPr/>
          <p:nvPr/>
        </p:nvSpPr>
        <p:spPr>
          <a:xfrm>
            <a:off x="3240160" y="287147"/>
            <a:ext cx="5357022" cy="632244"/>
          </a:xfrm>
          <a:prstGeom prst="rect">
            <a:avLst/>
          </a:prstGeom>
          <a:solidFill>
            <a:srgbClr val="1C488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21B251B9-93BA-F9CE-37DC-4577E0B595E0}"/>
              </a:ext>
            </a:extLst>
          </p:cNvPr>
          <p:cNvSpPr txBox="1"/>
          <p:nvPr/>
        </p:nvSpPr>
        <p:spPr>
          <a:xfrm>
            <a:off x="3470923" y="221196"/>
            <a:ext cx="4963393" cy="626149"/>
          </a:xfrm>
          <a:prstGeom prst="rect">
            <a:avLst/>
          </a:prstGeom>
          <a:noFill/>
        </p:spPr>
        <p:txBody>
          <a:bodyPr wrap="square" rtlCol="0">
            <a:normAutofit fontScale="92500"/>
          </a:bodyPr>
          <a:lstStyle/>
          <a:p>
            <a:pPr algn="ctr">
              <a:lnSpc>
                <a:spcPct val="150000"/>
              </a:lnSpc>
              <a:spcAft>
                <a:spcPts val="1920"/>
              </a:spcAft>
            </a:pPr>
            <a:r>
              <a:rPr lang="es-PE" sz="24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REFERENCIAS BIBLIOGRÁFICAS</a:t>
            </a:r>
          </a:p>
        </p:txBody>
      </p:sp>
      <p:sp>
        <p:nvSpPr>
          <p:cNvPr id="4" name="CuadroTexto 3">
            <a:extLst>
              <a:ext uri="{FF2B5EF4-FFF2-40B4-BE49-F238E27FC236}">
                <a16:creationId xmlns:a16="http://schemas.microsoft.com/office/drawing/2014/main" id="{26A2D7D2-9DF0-8C87-D6CB-B7E9BFE0C482}"/>
              </a:ext>
            </a:extLst>
          </p:cNvPr>
          <p:cNvSpPr txBox="1"/>
          <p:nvPr/>
        </p:nvSpPr>
        <p:spPr>
          <a:xfrm>
            <a:off x="158621" y="1359202"/>
            <a:ext cx="11868538" cy="4013919"/>
          </a:xfrm>
          <a:prstGeom prst="rect">
            <a:avLst/>
          </a:prstGeom>
          <a:noFill/>
        </p:spPr>
        <p:txBody>
          <a:bodyPr wrap="square">
            <a:spAutoFit/>
          </a:bodyPr>
          <a:lstStyle/>
          <a:p>
            <a:pPr marL="0" marR="0" lvl="0" indent="450850" algn="l" defTabSz="914400" rtl="0" eaLnBrk="0" fontAlgn="base" latinLnBrk="0" hangingPunct="0">
              <a:lnSpc>
                <a:spcPct val="100000"/>
              </a:lnSpc>
              <a:spcBef>
                <a:spcPct val="0"/>
              </a:spcBef>
              <a:spcAft>
                <a:spcPct val="0"/>
              </a:spcAft>
              <a:buClrTx/>
              <a:buSzTx/>
              <a:buFontTx/>
              <a:buNone/>
              <a:tabLst/>
            </a:pPr>
            <a:endParaRPr kumimoji="0" lang="es-PE" altLang="es-PE"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0850" algn="l" defTabSz="914400" rtl="0" eaLnBrk="0" fontAlgn="base" latinLnBrk="0" hangingPunct="0">
              <a:lnSpc>
                <a:spcPct val="100000"/>
              </a:lnSpc>
              <a:spcBef>
                <a:spcPct val="0"/>
              </a:spcBef>
              <a:spcAft>
                <a:spcPct val="0"/>
              </a:spcAft>
              <a:buClrTx/>
              <a:buSzTx/>
              <a:buFontTx/>
              <a:buNone/>
              <a:tabLst/>
            </a:pPr>
            <a:r>
              <a:rPr kumimoji="0" lang="es-PE" altLang="es-PE" sz="12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Kasten</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S., &amp; </a:t>
            </a:r>
            <a:r>
              <a:rPr kumimoji="0" lang="es-PE" altLang="es-PE" sz="12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Walbot</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V. (2002). </a:t>
            </a:r>
            <a:r>
              <a:rPr kumimoji="0" lang="es-PE" altLang="es-PE" sz="12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Regulation</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s-PE" altLang="es-PE" sz="12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of</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s-PE" altLang="es-PE" sz="12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Ustilago maydis</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s-PE" altLang="es-PE" sz="12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pathogenicity</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s-PE" altLang="es-PE" sz="12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Implications</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s-PE" altLang="es-PE" sz="12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for</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s-PE" altLang="es-PE" sz="12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maize</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s-PE" altLang="es-PE" sz="12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disease</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s-PE" altLang="es-PE" sz="12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management</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s-PE" altLang="es-PE" sz="1200" b="0" i="1"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Journal</a:t>
            </a:r>
            <a:r>
              <a:rPr kumimoji="0" lang="es-PE" altLang="es-PE" sz="12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s-PE" altLang="es-PE" sz="1200" b="0" i="1"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of</a:t>
            </a:r>
            <a:r>
              <a:rPr kumimoji="0" lang="es-PE" altLang="es-PE" sz="12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s-PE" altLang="es-PE" sz="1200" b="0" i="1"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Plant</a:t>
            </a:r>
            <a:r>
              <a:rPr kumimoji="0" lang="es-PE" altLang="es-PE" sz="12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s-PE" altLang="es-PE" sz="1200" b="0" i="1"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Pathology</a:t>
            </a:r>
            <a:r>
              <a:rPr kumimoji="0" lang="es-PE" altLang="es-PE" sz="12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84</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(3), 157-168.</a:t>
            </a:r>
            <a:endParaRPr kumimoji="0" lang="es-PE" altLang="es-PE"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0850" algn="l" defTabSz="914400" rtl="0" eaLnBrk="0" fontAlgn="base" latinLnBrk="0" hangingPunct="0">
              <a:lnSpc>
                <a:spcPct val="100000"/>
              </a:lnSpc>
              <a:spcBef>
                <a:spcPct val="0"/>
              </a:spcBef>
              <a:spcAft>
                <a:spcPct val="0"/>
              </a:spcAft>
              <a:buClrTx/>
              <a:buSzTx/>
              <a:buFontTx/>
              <a:buNone/>
              <a:tabLst/>
            </a:pP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Schuster, M., &amp; Müller, O. (2010). </a:t>
            </a:r>
            <a:r>
              <a:rPr kumimoji="0" lang="es-PE" altLang="es-PE" sz="12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Ustilago maydis</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kumimoji="0" lang="es-PE" altLang="es-PE" sz="12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maize</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s-PE" altLang="es-PE" sz="12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smut</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 </a:t>
            </a:r>
            <a:r>
              <a:rPr kumimoji="0" lang="es-PE" altLang="es-PE" sz="12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model</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s-PE" altLang="es-PE" sz="12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system</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s-PE" altLang="es-PE" sz="12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for</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s-PE" altLang="es-PE" sz="12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fungal</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s-PE" altLang="es-PE" sz="12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pathogenesis</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s-PE" altLang="es-PE" sz="1200" b="0" i="1"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Fungal</a:t>
            </a:r>
            <a:r>
              <a:rPr kumimoji="0" lang="es-PE" altLang="es-PE" sz="12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s-PE" altLang="es-PE" sz="1200" b="0" i="1"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Genetics</a:t>
            </a:r>
            <a:r>
              <a:rPr kumimoji="0" lang="es-PE" altLang="es-PE" sz="12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kumimoji="0" lang="es-PE" altLang="es-PE" sz="1200" b="0" i="1"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Biology</a:t>
            </a:r>
            <a:r>
              <a:rPr kumimoji="0" lang="es-PE" altLang="es-PE" sz="12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47</a:t>
            </a:r>
            <a:r>
              <a:rPr kumimoji="0" lang="es-PE" altLang="es-P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(5), 404-417.</a:t>
            </a:r>
          </a:p>
          <a:p>
            <a:pPr marL="0" marR="0" lvl="0" indent="450850" algn="l" defTabSz="914400" rtl="0" eaLnBrk="0" fontAlgn="base" latinLnBrk="0" hangingPunct="0">
              <a:lnSpc>
                <a:spcPct val="100000"/>
              </a:lnSpc>
              <a:spcBef>
                <a:spcPct val="0"/>
              </a:spcBef>
              <a:spcAft>
                <a:spcPct val="0"/>
              </a:spcAft>
              <a:buClrTx/>
              <a:buSzTx/>
              <a:buFontTx/>
              <a:buNone/>
              <a:tabLst/>
            </a:pPr>
            <a:endParaRPr lang="es-PE" altLang="es-PE" sz="1200" dirty="0">
              <a:latin typeface="Times New Roman" panose="02020603050405020304" pitchFamily="18" charset="0"/>
              <a:cs typeface="Times New Roman" panose="02020603050405020304" pitchFamily="18" charset="0"/>
            </a:endParaRPr>
          </a:p>
          <a:p>
            <a:pPr indent="450215">
              <a:spcAft>
                <a:spcPts val="1920"/>
              </a:spcAft>
            </a:pP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Vargas, A., et al. (2001). </a:t>
            </a:r>
            <a:r>
              <a:rPr lang="es-PE" sz="1200" i="1" kern="0" dirty="0">
                <a:effectLst/>
                <a:latin typeface="Times New Roman" panose="02020603050405020304" pitchFamily="18" charset="0"/>
                <a:ea typeface="Times New Roman" panose="02020603050405020304" pitchFamily="18" charset="0"/>
                <a:cs typeface="Times New Roman" panose="02020603050405020304" pitchFamily="18" charset="0"/>
              </a:rPr>
              <a:t>Ustilago maydis</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Schw</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Corda</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Patología, biología y control. </a:t>
            </a:r>
            <a:r>
              <a:rPr lang="es-PE" sz="1200" i="1" kern="0" dirty="0">
                <a:effectLst/>
                <a:latin typeface="Times New Roman" panose="02020603050405020304" pitchFamily="18" charset="0"/>
                <a:ea typeface="Times New Roman" panose="02020603050405020304" pitchFamily="18" charset="0"/>
                <a:cs typeface="Times New Roman" panose="02020603050405020304" pitchFamily="18" charset="0"/>
              </a:rPr>
              <a:t>Revista Mexicana de Fitopatología, 19</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(1), 33-41.</a:t>
            </a:r>
            <a:endParaRPr lang="es-PE" sz="1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indent="450215">
              <a:spcAft>
                <a:spcPts val="1920"/>
              </a:spcAft>
            </a:pPr>
            <a:r>
              <a:rPr lang="es-PE"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Kasten</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S., &amp; </a:t>
            </a:r>
            <a:r>
              <a:rPr lang="es-PE"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Walbot</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V. (2002). </a:t>
            </a:r>
            <a:r>
              <a:rPr lang="es-PE"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Regulation</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of</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200" i="1" kern="0" dirty="0">
                <a:effectLst/>
                <a:latin typeface="Times New Roman" panose="02020603050405020304" pitchFamily="18" charset="0"/>
                <a:ea typeface="Times New Roman" panose="02020603050405020304" pitchFamily="18" charset="0"/>
                <a:cs typeface="Times New Roman" panose="02020603050405020304" pitchFamily="18" charset="0"/>
              </a:rPr>
              <a:t>Ustilago maydis</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pathogenicity</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Implications</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for</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maize</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disease</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management</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200" i="1" kern="0" dirty="0" err="1">
                <a:effectLst/>
                <a:latin typeface="Times New Roman" panose="02020603050405020304" pitchFamily="18" charset="0"/>
                <a:ea typeface="Times New Roman" panose="02020603050405020304" pitchFamily="18" charset="0"/>
                <a:cs typeface="Times New Roman" panose="02020603050405020304" pitchFamily="18" charset="0"/>
              </a:rPr>
              <a:t>Journal</a:t>
            </a:r>
            <a:r>
              <a:rPr lang="es-PE" sz="1200" i="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200" i="1" kern="0" dirty="0" err="1">
                <a:effectLst/>
                <a:latin typeface="Times New Roman" panose="02020603050405020304" pitchFamily="18" charset="0"/>
                <a:ea typeface="Times New Roman" panose="02020603050405020304" pitchFamily="18" charset="0"/>
                <a:cs typeface="Times New Roman" panose="02020603050405020304" pitchFamily="18" charset="0"/>
              </a:rPr>
              <a:t>of</a:t>
            </a:r>
            <a:r>
              <a:rPr lang="es-PE" sz="1200" i="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200" i="1" kern="0" dirty="0" err="1">
                <a:effectLst/>
                <a:latin typeface="Times New Roman" panose="02020603050405020304" pitchFamily="18" charset="0"/>
                <a:ea typeface="Times New Roman" panose="02020603050405020304" pitchFamily="18" charset="0"/>
                <a:cs typeface="Times New Roman" panose="02020603050405020304" pitchFamily="18" charset="0"/>
              </a:rPr>
              <a:t>Plant</a:t>
            </a:r>
            <a:r>
              <a:rPr lang="es-PE" sz="1200" i="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200" i="1" kern="0" dirty="0" err="1">
                <a:effectLst/>
                <a:latin typeface="Times New Roman" panose="02020603050405020304" pitchFamily="18" charset="0"/>
                <a:ea typeface="Times New Roman" panose="02020603050405020304" pitchFamily="18" charset="0"/>
                <a:cs typeface="Times New Roman" panose="02020603050405020304" pitchFamily="18" charset="0"/>
              </a:rPr>
              <a:t>Pathology</a:t>
            </a:r>
            <a:r>
              <a:rPr lang="es-PE" sz="1200" i="1" kern="0" dirty="0">
                <a:effectLst/>
                <a:latin typeface="Times New Roman" panose="02020603050405020304" pitchFamily="18" charset="0"/>
                <a:ea typeface="Times New Roman" panose="02020603050405020304" pitchFamily="18" charset="0"/>
                <a:cs typeface="Times New Roman" panose="02020603050405020304" pitchFamily="18" charset="0"/>
              </a:rPr>
              <a:t>, 84</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(3), 157-168. </a:t>
            </a:r>
            <a:endParaRPr lang="es-PE" sz="1200" kern="0" dirty="0">
              <a:latin typeface="Times New Roman" panose="02020603050405020304" pitchFamily="18" charset="0"/>
              <a:ea typeface="Times New Roman" panose="02020603050405020304" pitchFamily="18" charset="0"/>
              <a:cs typeface="Times New Roman" panose="02020603050405020304" pitchFamily="18" charset="0"/>
            </a:endParaRPr>
          </a:p>
          <a:p>
            <a:pPr indent="450215">
              <a:spcAft>
                <a:spcPts val="1920"/>
              </a:spcAft>
            </a:pP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Schuster, M., &amp; Müller, O. (2010). </a:t>
            </a:r>
            <a:r>
              <a:rPr lang="es-PE" sz="1200" i="1" kern="0" dirty="0">
                <a:effectLst/>
                <a:latin typeface="Times New Roman" panose="02020603050405020304" pitchFamily="18" charset="0"/>
                <a:ea typeface="Times New Roman" panose="02020603050405020304" pitchFamily="18" charset="0"/>
                <a:cs typeface="Times New Roman" panose="02020603050405020304" pitchFamily="18" charset="0"/>
              </a:rPr>
              <a:t>Ustilago maydis</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s-PE"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maize</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smut</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es-PE"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model</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system</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for</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fungal</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pathogenesis</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200" i="1" kern="0" dirty="0" err="1">
                <a:effectLst/>
                <a:latin typeface="Times New Roman" panose="02020603050405020304" pitchFamily="18" charset="0"/>
                <a:ea typeface="Times New Roman" panose="02020603050405020304" pitchFamily="18" charset="0"/>
                <a:cs typeface="Times New Roman" panose="02020603050405020304" pitchFamily="18" charset="0"/>
              </a:rPr>
              <a:t>Fungal</a:t>
            </a:r>
            <a:r>
              <a:rPr lang="es-PE" sz="1200" i="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200" i="1" kern="0" dirty="0" err="1">
                <a:effectLst/>
                <a:latin typeface="Times New Roman" panose="02020603050405020304" pitchFamily="18" charset="0"/>
                <a:ea typeface="Times New Roman" panose="02020603050405020304" pitchFamily="18" charset="0"/>
                <a:cs typeface="Times New Roman" panose="02020603050405020304" pitchFamily="18" charset="0"/>
              </a:rPr>
              <a:t>Genetics</a:t>
            </a:r>
            <a:r>
              <a:rPr lang="es-PE" sz="1200" i="1" kern="0" dirty="0">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s-PE" sz="1200" i="1" kern="0" dirty="0" err="1">
                <a:effectLst/>
                <a:latin typeface="Times New Roman" panose="02020603050405020304" pitchFamily="18" charset="0"/>
                <a:ea typeface="Times New Roman" panose="02020603050405020304" pitchFamily="18" charset="0"/>
                <a:cs typeface="Times New Roman" panose="02020603050405020304" pitchFamily="18" charset="0"/>
              </a:rPr>
              <a:t>Biology</a:t>
            </a:r>
            <a:r>
              <a:rPr lang="es-PE" sz="1200" i="1" kern="0" dirty="0">
                <a:effectLst/>
                <a:latin typeface="Times New Roman" panose="02020603050405020304" pitchFamily="18" charset="0"/>
                <a:ea typeface="Times New Roman" panose="02020603050405020304" pitchFamily="18" charset="0"/>
                <a:cs typeface="Times New Roman" panose="02020603050405020304" pitchFamily="18" charset="0"/>
              </a:rPr>
              <a:t>, 47</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(5), 404-417.</a:t>
            </a:r>
          </a:p>
          <a:p>
            <a:pPr indent="450215">
              <a:spcAft>
                <a:spcPts val="1920"/>
              </a:spcAft>
            </a:pP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Vargas, A., &amp; Castro, J. (2017). El Carbón de maíz en México: Distribución y control. </a:t>
            </a:r>
            <a:r>
              <a:rPr lang="es-PE" sz="1200" i="1" kern="0" dirty="0">
                <a:effectLst/>
                <a:latin typeface="Times New Roman" panose="02020603050405020304" pitchFamily="18" charset="0"/>
                <a:ea typeface="Times New Roman" panose="02020603050405020304" pitchFamily="18" charset="0"/>
                <a:cs typeface="Times New Roman" panose="02020603050405020304" pitchFamily="18" charset="0"/>
              </a:rPr>
              <a:t>Fitopatología, 52</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(2), 101-109.</a:t>
            </a:r>
            <a:endParaRPr lang="es-PE" sz="1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indent="450215">
              <a:spcAft>
                <a:spcPts val="1920"/>
              </a:spcAft>
            </a:pP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Rodríguez-Hernández, A., et al. (2016). Efectos de </a:t>
            </a:r>
            <a:r>
              <a:rPr lang="es-PE" sz="1200" i="1" kern="0" dirty="0">
                <a:effectLst/>
                <a:latin typeface="Times New Roman" panose="02020603050405020304" pitchFamily="18" charset="0"/>
                <a:ea typeface="Times New Roman" panose="02020603050405020304" pitchFamily="18" charset="0"/>
                <a:cs typeface="Times New Roman" panose="02020603050405020304" pitchFamily="18" charset="0"/>
              </a:rPr>
              <a:t>Ustilago maydis</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sobre el rendimiento de maíz en condiciones de campo. </a:t>
            </a:r>
            <a:r>
              <a:rPr lang="es-PE" sz="1200" i="1" kern="0" dirty="0" err="1">
                <a:effectLst/>
                <a:latin typeface="Times New Roman" panose="02020603050405020304" pitchFamily="18" charset="0"/>
                <a:ea typeface="Times New Roman" panose="02020603050405020304" pitchFamily="18" charset="0"/>
                <a:cs typeface="Times New Roman" panose="02020603050405020304" pitchFamily="18" charset="0"/>
              </a:rPr>
              <a:t>AgroCiencia</a:t>
            </a:r>
            <a:r>
              <a:rPr lang="es-PE" sz="1200" i="1" kern="0" dirty="0">
                <a:effectLst/>
                <a:latin typeface="Times New Roman" panose="02020603050405020304" pitchFamily="18" charset="0"/>
                <a:ea typeface="Times New Roman" panose="02020603050405020304" pitchFamily="18" charset="0"/>
                <a:cs typeface="Times New Roman" panose="02020603050405020304" pitchFamily="18" charset="0"/>
              </a:rPr>
              <a:t>, 50</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(3), 305-315</a:t>
            </a:r>
            <a:r>
              <a:rPr lang="es-PE" sz="1200" kern="100" dirty="0">
                <a:latin typeface="Times New Roman" panose="02020603050405020304" pitchFamily="18" charset="0"/>
                <a:ea typeface="Times New Roman" panose="02020603050405020304" pitchFamily="18" charset="0"/>
                <a:cs typeface="Times New Roman" panose="02020603050405020304" pitchFamily="18" charset="0"/>
              </a:rPr>
              <a:t>. </a:t>
            </a:r>
          </a:p>
          <a:p>
            <a:pPr indent="450215">
              <a:spcAft>
                <a:spcPts val="1920"/>
              </a:spcAft>
            </a:pPr>
            <a:r>
              <a:rPr lang="es-PE" sz="1200" kern="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Carlile</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M., </a:t>
            </a:r>
            <a:r>
              <a:rPr lang="es-PE" sz="1200" kern="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Watkinson</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S. C., &amp; </a:t>
            </a:r>
            <a:r>
              <a:rPr lang="es-PE" sz="1200" kern="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Gooday</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 G. W. (2001).</a:t>
            </a:r>
            <a:r>
              <a:rPr lang="es-PE" sz="1200" i="1"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The </a:t>
            </a:r>
            <a:r>
              <a:rPr lang="es-PE" sz="1200" i="1" kern="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fungi</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(2nd ed., pp. 5779). London, </a:t>
            </a:r>
            <a:r>
              <a:rPr lang="es-PE" sz="1200" kern="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England</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s-PE" sz="1200" kern="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Academic</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s-PE" sz="1200" kern="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Press</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es-PE" sz="1200" kern="100" dirty="0">
              <a:latin typeface="Times New Roman" panose="02020603050405020304" pitchFamily="18" charset="0"/>
              <a:ea typeface="Aptos" panose="020B0004020202020204" pitchFamily="34" charset="0"/>
              <a:cs typeface="Times New Roman" panose="02020603050405020304" pitchFamily="18" charset="0"/>
            </a:endParaRPr>
          </a:p>
          <a:p>
            <a:pPr indent="450215">
              <a:spcAft>
                <a:spcPts val="1920"/>
              </a:spcAft>
            </a:pPr>
            <a:r>
              <a:rPr lang="es-PE" sz="1200" kern="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Kämper</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J., </a:t>
            </a:r>
            <a:r>
              <a:rPr lang="es-PE" sz="1200" kern="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Kahmann</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R., </a:t>
            </a:r>
            <a:r>
              <a:rPr lang="es-PE" sz="1200" kern="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Bölker</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 M., Ma, L., </a:t>
            </a:r>
            <a:r>
              <a:rPr lang="es-PE" sz="1200" kern="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Bretfort</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T., </a:t>
            </a:r>
            <a:r>
              <a:rPr lang="es-PE" sz="1200" kern="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Saville</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B., </a:t>
            </a:r>
            <a:r>
              <a:rPr lang="es-PE" sz="1200" kern="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Baunett</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F., &amp;</a:t>
            </a:r>
            <a:r>
              <a:rPr lang="es-PE" sz="1200" kern="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Kronstad</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J. (2006). </a:t>
            </a:r>
            <a:r>
              <a:rPr lang="es-PE" sz="1200" kern="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Insightsfromthegenome</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s-PE" sz="1200" kern="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of</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the </a:t>
            </a:r>
            <a:r>
              <a:rPr lang="es-PE" sz="1200" kern="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biotrophic</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s-PE" sz="1200" kern="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fungal</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s-PE" sz="1200" kern="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plant</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s-PE" sz="1200" kern="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pathogen</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s-PE" sz="1200" i="1"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Ustilago </a:t>
            </a:r>
          </a:p>
          <a:p>
            <a:pPr indent="450215">
              <a:spcAft>
                <a:spcPts val="1920"/>
              </a:spcAft>
            </a:pPr>
            <a:r>
              <a:rPr lang="es-PE" sz="1200" i="1"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maydis</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s-PE" sz="1200" i="1" kern="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Nature</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s-PE" sz="1200" i="1"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444</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(2), </a:t>
            </a:r>
            <a:r>
              <a:rPr lang="es-PE" sz="1200" kern="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doi</a:t>
            </a:r>
            <a:r>
              <a:rPr lang="es-PE" sz="12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10.1038/nature05248 </a:t>
            </a:r>
            <a:endParaRPr lang="es-PE" sz="12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346042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8DD28-2C28-CDE9-72E6-0F103A6575EF}"/>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CC686761-EE9F-803A-9EB7-D625DEAB3D7D}"/>
              </a:ext>
            </a:extLst>
          </p:cNvPr>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6D99585-351B-F0F3-ED45-FD13FC18C58A}"/>
              </a:ext>
            </a:extLst>
          </p:cNvPr>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a:extLst>
              <a:ext uri="{FF2B5EF4-FFF2-40B4-BE49-F238E27FC236}">
                <a16:creationId xmlns:a16="http://schemas.microsoft.com/office/drawing/2014/main" id="{C17C3211-943D-6E71-4DC2-B2B24C65BD56}"/>
              </a:ext>
            </a:extLst>
          </p:cNvPr>
          <p:cNvSpPr/>
          <p:nvPr/>
        </p:nvSpPr>
        <p:spPr>
          <a:xfrm>
            <a:off x="403122" y="46887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18" name="Picture 2" descr="Pegatina Muchas Gracias de Inner Beauty">
            <a:extLst>
              <a:ext uri="{FF2B5EF4-FFF2-40B4-BE49-F238E27FC236}">
                <a16:creationId xmlns:a16="http://schemas.microsoft.com/office/drawing/2014/main" id="{6BC31E81-3B9F-1130-5E1B-4556D30BF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5361" y="1704593"/>
            <a:ext cx="5742276" cy="344881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Gif de calcomanía. Un hombre nos saluda, se da un golpecito en el pecho con el puño y luego lo extiende hacia nosotros.">
            <a:extLst>
              <a:ext uri="{FF2B5EF4-FFF2-40B4-BE49-F238E27FC236}">
                <a16:creationId xmlns:a16="http://schemas.microsoft.com/office/drawing/2014/main" id="{598B382A-0588-C2DF-7AC2-83811F525D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3117272"/>
            <a:ext cx="3037609" cy="3037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589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49544" y="338912"/>
            <a:ext cx="3957485" cy="650793"/>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zh-CN" sz="2400" dirty="0">
                <a:latin typeface="Times New Roman" panose="02020603050405020304" pitchFamily="18" charset="0"/>
                <a:cs typeface="Times New Roman" panose="02020603050405020304" pitchFamily="18" charset="0"/>
              </a:rPr>
              <a:t>INTRODUCCIÓN</a:t>
            </a:r>
            <a:r>
              <a:rPr lang="es-ES" altLang="zh-CN" dirty="0"/>
              <a:t> </a:t>
            </a:r>
            <a:endParaRPr lang="zh-CN" altLang="en-US" dirty="0"/>
          </a:p>
        </p:txBody>
      </p:sp>
      <p:sp>
        <p:nvSpPr>
          <p:cNvPr id="3" name="CuadroTexto 2">
            <a:extLst>
              <a:ext uri="{FF2B5EF4-FFF2-40B4-BE49-F238E27FC236}">
                <a16:creationId xmlns:a16="http://schemas.microsoft.com/office/drawing/2014/main" id="{82CE7014-2DBC-CE95-2D22-2D7651C8B95E}"/>
              </a:ext>
            </a:extLst>
          </p:cNvPr>
          <p:cNvSpPr txBox="1"/>
          <p:nvPr/>
        </p:nvSpPr>
        <p:spPr>
          <a:xfrm>
            <a:off x="449544" y="1271440"/>
            <a:ext cx="10621107" cy="4472378"/>
          </a:xfrm>
          <a:prstGeom prst="rect">
            <a:avLst/>
          </a:prstGeom>
          <a:noFill/>
        </p:spPr>
        <p:txBody>
          <a:bodyPr wrap="square">
            <a:spAutoFit/>
          </a:bodyPr>
          <a:lstStyle/>
          <a:p>
            <a:pPr marL="285750" lvl="0" indent="-285750" algn="just">
              <a:lnSpc>
                <a:spcPct val="150000"/>
              </a:lnSpc>
              <a:spcAft>
                <a:spcPts val="1920"/>
              </a:spcAft>
              <a:buClr>
                <a:srgbClr val="1F1F1F"/>
              </a:buClr>
              <a:buFont typeface="Wingdings" panose="05000000000000000000" pitchFamily="2" charset="2"/>
              <a:buChar char="q"/>
            </a:pPr>
            <a:r>
              <a:rPr lang="es-ES" sz="1600" dirty="0">
                <a:latin typeface="Times New Roman" panose="02020603050405020304" pitchFamily="18" charset="0"/>
                <a:cs typeface="Times New Roman" panose="02020603050405020304" pitchFamily="18" charset="0"/>
              </a:rPr>
              <a:t>El maíz (</a:t>
            </a:r>
            <a:r>
              <a:rPr lang="es-ES" sz="1600" i="1" dirty="0">
                <a:latin typeface="Times New Roman" panose="02020603050405020304" pitchFamily="18" charset="0"/>
                <a:cs typeface="Times New Roman" panose="02020603050405020304" pitchFamily="18" charset="0"/>
              </a:rPr>
              <a:t>Zea </a:t>
            </a:r>
            <a:r>
              <a:rPr lang="es-ES" sz="1600" i="1" dirty="0" err="1">
                <a:latin typeface="Times New Roman" panose="02020603050405020304" pitchFamily="18" charset="0"/>
                <a:cs typeface="Times New Roman" panose="02020603050405020304" pitchFamily="18" charset="0"/>
              </a:rPr>
              <a:t>mays</a:t>
            </a:r>
            <a:r>
              <a:rPr lang="es-ES" sz="1600" dirty="0">
                <a:latin typeface="Times New Roman" panose="02020603050405020304" pitchFamily="18" charset="0"/>
                <a:cs typeface="Times New Roman" panose="02020603050405020304" pitchFamily="18" charset="0"/>
              </a:rPr>
              <a:t> L.) es un cultivo alimentario esencial de importancia mundial, ocupando el tercer lugar en superficie cultivada y el primero en producción entre los cereales. </a:t>
            </a:r>
          </a:p>
          <a:p>
            <a:pPr marL="285750" lvl="0" indent="-285750" algn="just">
              <a:lnSpc>
                <a:spcPct val="150000"/>
              </a:lnSpc>
              <a:spcAft>
                <a:spcPts val="1920"/>
              </a:spcAft>
              <a:buClr>
                <a:srgbClr val="1F1F1F"/>
              </a:buClr>
              <a:buFont typeface="Wingdings" panose="05000000000000000000" pitchFamily="2" charset="2"/>
              <a:buChar char="q"/>
            </a:pPr>
            <a:r>
              <a:rPr lang="es-ES" sz="1600" dirty="0">
                <a:latin typeface="Times New Roman" panose="02020603050405020304" pitchFamily="18" charset="0"/>
                <a:cs typeface="Times New Roman" panose="02020603050405020304" pitchFamily="18" charset="0"/>
              </a:rPr>
              <a:t>Este grano se utiliza ampliamente como alimento humano, forraje animal y en la producción de biocombustibles. Una de las enfermedades más comunes que lo afecta es el carbón común, causado por el hongo </a:t>
            </a:r>
            <a:r>
              <a:rPr lang="es-ES" sz="1600" i="1" dirty="0">
                <a:latin typeface="Times New Roman" panose="02020603050405020304" pitchFamily="18" charset="0"/>
                <a:cs typeface="Times New Roman" panose="02020603050405020304" pitchFamily="18" charset="0"/>
              </a:rPr>
              <a:t>Ustilago </a:t>
            </a:r>
            <a:r>
              <a:rPr lang="es-ES" sz="1600" i="1" dirty="0" err="1">
                <a:latin typeface="Times New Roman" panose="02020603050405020304" pitchFamily="18" charset="0"/>
                <a:cs typeface="Times New Roman" panose="02020603050405020304" pitchFamily="18" charset="0"/>
              </a:rPr>
              <a:t>maydis</a:t>
            </a:r>
            <a:r>
              <a:rPr lang="es-ES" sz="1600" dirty="0">
                <a:latin typeface="Times New Roman" panose="02020603050405020304" pitchFamily="18" charset="0"/>
                <a:cs typeface="Times New Roman" panose="02020603050405020304" pitchFamily="18" charset="0"/>
              </a:rPr>
              <a:t>. </a:t>
            </a:r>
          </a:p>
          <a:p>
            <a:pPr marL="285750" lvl="0" indent="-285750" algn="just">
              <a:lnSpc>
                <a:spcPct val="150000"/>
              </a:lnSpc>
              <a:spcAft>
                <a:spcPts val="1920"/>
              </a:spcAft>
              <a:buClr>
                <a:srgbClr val="1F1F1F"/>
              </a:buClr>
              <a:buFont typeface="Wingdings" panose="05000000000000000000" pitchFamily="2" charset="2"/>
              <a:buChar char="q"/>
            </a:pPr>
            <a:r>
              <a:rPr lang="es-ES" sz="1600" dirty="0">
                <a:latin typeface="Times New Roman" panose="02020603050405020304" pitchFamily="18" charset="0"/>
                <a:cs typeface="Times New Roman" panose="02020603050405020304" pitchFamily="18" charset="0"/>
              </a:rPr>
              <a:t>Este patógeno, que puede infectar al maíz en todas sus fases fenológicas, tiene un impacto significativo en la producción mundial, especialmente bajo condiciones climáticas desfavorables como altas temperaturas y sequías durante el período de dispersión del polen y propagación de filamentos. </a:t>
            </a:r>
          </a:p>
          <a:p>
            <a:pPr marL="285750" lvl="0" indent="-285750" algn="just">
              <a:lnSpc>
                <a:spcPct val="150000"/>
              </a:lnSpc>
              <a:spcAft>
                <a:spcPts val="1920"/>
              </a:spcAft>
              <a:buClr>
                <a:srgbClr val="1F1F1F"/>
              </a:buClr>
              <a:buFont typeface="Wingdings" panose="05000000000000000000" pitchFamily="2" charset="2"/>
              <a:buChar char="q"/>
            </a:pPr>
            <a:r>
              <a:rPr lang="es-ES" sz="1600" dirty="0">
                <a:latin typeface="Times New Roman" panose="02020603050405020304" pitchFamily="18" charset="0"/>
                <a:cs typeface="Times New Roman" panose="02020603050405020304" pitchFamily="18" charset="0"/>
              </a:rPr>
              <a:t>En las últimas décadas, </a:t>
            </a:r>
            <a:r>
              <a:rPr lang="es-ES" sz="1600" i="1" dirty="0">
                <a:latin typeface="Times New Roman" panose="02020603050405020304" pitchFamily="18" charset="0"/>
                <a:cs typeface="Times New Roman" panose="02020603050405020304" pitchFamily="18" charset="0"/>
              </a:rPr>
              <a:t>U. </a:t>
            </a:r>
            <a:r>
              <a:rPr lang="es-ES" sz="1600" i="1" dirty="0" err="1">
                <a:latin typeface="Times New Roman" panose="02020603050405020304" pitchFamily="18" charset="0"/>
                <a:cs typeface="Times New Roman" panose="02020603050405020304" pitchFamily="18" charset="0"/>
              </a:rPr>
              <a:t>maydis</a:t>
            </a:r>
            <a:r>
              <a:rPr lang="es-ES" sz="1600" dirty="0">
                <a:latin typeface="Times New Roman" panose="02020603050405020304" pitchFamily="18" charset="0"/>
                <a:cs typeface="Times New Roman" panose="02020603050405020304" pitchFamily="18" charset="0"/>
              </a:rPr>
              <a:t> se ha convertido en un modelo de estudio dentro de una amplia familia de hongos del carbón, compuesta por más de 1300 especies de basidiomicetos, caracterizados por producir esporas oscuras que otorgan a las plantas infectadas una apariencia tiznada. </a:t>
            </a:r>
            <a:endParaRPr lang="es-PE"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602993393"/>
      </p:ext>
    </p:extLst>
  </p:cSld>
  <p:clrMapOvr>
    <a:masterClrMapping/>
  </p:clrMapOvr>
  <mc:AlternateContent xmlns:mc="http://schemas.openxmlformats.org/markup-compatibility/2006" xmlns:p14="http://schemas.microsoft.com/office/powerpoint/2010/main">
    <mc:Choice Requires="p14">
      <p:transition p14:dur="1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B35E1-F85C-8F13-EE35-B58E8F05962B}"/>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9A2CDAB9-5784-5FD9-E770-ECA42EC5F740}"/>
              </a:ext>
            </a:extLst>
          </p:cNvPr>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FC3B185-30FC-D936-C008-716C77426D9D}"/>
              </a:ext>
            </a:extLst>
          </p:cNvPr>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a:extLst>
              <a:ext uri="{FF2B5EF4-FFF2-40B4-BE49-F238E27FC236}">
                <a16:creationId xmlns:a16="http://schemas.microsoft.com/office/drawing/2014/main" id="{876A91A2-91EA-B658-F807-307CA9B18F14}"/>
              </a:ext>
            </a:extLst>
          </p:cNvPr>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3AEC136-D6DC-184B-D2F3-C425B77813AD}"/>
              </a:ext>
            </a:extLst>
          </p:cNvPr>
          <p:cNvSpPr/>
          <p:nvPr/>
        </p:nvSpPr>
        <p:spPr>
          <a:xfrm>
            <a:off x="1943940" y="2607423"/>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0000" lnSpcReduction="20000"/>
          </a:bodyPr>
          <a:lstStyle/>
          <a:p>
            <a:pPr algn="ctr"/>
            <a:r>
              <a:rPr lang="es" altLang="zh-CN" sz="13800" b="1" dirty="0">
                <a:solidFill>
                  <a:schemeClr val="bg1"/>
                </a:solidFill>
                <a:latin typeface="Arya"/>
                <a:ea typeface="思源黑体 CN Bold" panose="020B0800000000000000" pitchFamily="34" charset="-122"/>
              </a:rPr>
              <a:t>1</a:t>
            </a:r>
            <a:endParaRPr lang="zh-CN" altLang="en-US" sz="13800" b="1" dirty="0">
              <a:solidFill>
                <a:schemeClr val="bg1"/>
              </a:solidFill>
              <a:latin typeface="思源黑体 CN Bold" panose="020B0800000000000000" pitchFamily="34" charset="-122"/>
              <a:ea typeface="思源黑体 CN Bold" panose="020B0800000000000000" pitchFamily="34" charset="-122"/>
            </a:endParaRPr>
          </a:p>
        </p:txBody>
      </p:sp>
      <p:sp>
        <p:nvSpPr>
          <p:cNvPr id="8" name="文本框 7">
            <a:extLst>
              <a:ext uri="{FF2B5EF4-FFF2-40B4-BE49-F238E27FC236}">
                <a16:creationId xmlns:a16="http://schemas.microsoft.com/office/drawing/2014/main" id="{585D0383-207B-3035-C2F0-8D76A95AF6A1}"/>
              </a:ext>
            </a:extLst>
          </p:cNvPr>
          <p:cNvSpPr txBox="1"/>
          <p:nvPr/>
        </p:nvSpPr>
        <p:spPr>
          <a:xfrm>
            <a:off x="4145167" y="3017519"/>
            <a:ext cx="6185795" cy="822960"/>
          </a:xfrm>
          <a:prstGeom prst="rect">
            <a:avLst/>
          </a:prstGeom>
          <a:noFill/>
        </p:spPr>
        <p:txBody>
          <a:bodyPr wrap="square" rtlCol="0">
            <a:normAutofit/>
          </a:bodyPr>
          <a:lstStyle/>
          <a:p>
            <a:pPr indent="450215" algn="just">
              <a:lnSpc>
                <a:spcPct val="150000"/>
              </a:lnSpc>
              <a:spcAft>
                <a:spcPts val="1920"/>
              </a:spcAft>
            </a:pPr>
            <a:r>
              <a:rPr lang="es-PE" sz="3200" b="1"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INFECCIÓN Y SÍNTOMA </a:t>
            </a:r>
            <a:endParaRPr lang="es-PE" sz="32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cxnSp>
        <p:nvCxnSpPr>
          <p:cNvPr id="9" name="直接连接符 8">
            <a:extLst>
              <a:ext uri="{FF2B5EF4-FFF2-40B4-BE49-F238E27FC236}">
                <a16:creationId xmlns:a16="http://schemas.microsoft.com/office/drawing/2014/main" id="{CCAB2CEE-02E8-EA8E-2101-068850520511}"/>
              </a:ext>
            </a:extLst>
          </p:cNvPr>
          <p:cNvCxnSpPr/>
          <p:nvPr/>
        </p:nvCxnSpPr>
        <p:spPr>
          <a:xfrm>
            <a:off x="4346985" y="4057975"/>
            <a:ext cx="1112406" cy="0"/>
          </a:xfrm>
          <a:prstGeom prst="line">
            <a:avLst/>
          </a:prstGeom>
          <a:ln w="38100">
            <a:solidFill>
              <a:srgbClr val="1C48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728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57B52-6681-AD3B-8E48-B0B1E732914C}"/>
            </a:ext>
          </a:extLst>
        </p:cNvPr>
        <p:cNvGrpSpPr/>
        <p:nvPr/>
      </p:nvGrpSpPr>
      <p:grpSpPr>
        <a:xfrm>
          <a:off x="0" y="0"/>
          <a:ext cx="0" cy="0"/>
          <a:chOff x="0" y="0"/>
          <a:chExt cx="0" cy="0"/>
        </a:xfrm>
      </p:grpSpPr>
      <p:grpSp>
        <p:nvGrpSpPr>
          <p:cNvPr id="8" name="Grupo 7">
            <a:extLst>
              <a:ext uri="{FF2B5EF4-FFF2-40B4-BE49-F238E27FC236}">
                <a16:creationId xmlns:a16="http://schemas.microsoft.com/office/drawing/2014/main" id="{1ED833C8-EA34-18F2-F216-F87D3F359D9E}"/>
              </a:ext>
            </a:extLst>
          </p:cNvPr>
          <p:cNvGrpSpPr/>
          <p:nvPr/>
        </p:nvGrpSpPr>
        <p:grpSpPr>
          <a:xfrm>
            <a:off x="1490288" y="1285550"/>
            <a:ext cx="9913929" cy="4807288"/>
            <a:chOff x="1479062" y="893665"/>
            <a:chExt cx="9913929" cy="4807288"/>
          </a:xfrm>
        </p:grpSpPr>
        <p:sp>
          <p:nvSpPr>
            <p:cNvPr id="2" name="Rectángulo: esquinas redondeadas 1">
              <a:extLst>
                <a:ext uri="{FF2B5EF4-FFF2-40B4-BE49-F238E27FC236}">
                  <a16:creationId xmlns:a16="http://schemas.microsoft.com/office/drawing/2014/main" id="{92A49F8E-EFFB-3397-8ED0-DF7F782D7D0B}"/>
                </a:ext>
              </a:extLst>
            </p:cNvPr>
            <p:cNvSpPr/>
            <p:nvPr/>
          </p:nvSpPr>
          <p:spPr>
            <a:xfrm>
              <a:off x="3453778" y="2963007"/>
              <a:ext cx="1127014" cy="21980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Rectángulo: esquinas redondeadas 2">
              <a:extLst>
                <a:ext uri="{FF2B5EF4-FFF2-40B4-BE49-F238E27FC236}">
                  <a16:creationId xmlns:a16="http://schemas.microsoft.com/office/drawing/2014/main" id="{67E1E05F-9EB6-907C-1ADE-D0A7F185624E}"/>
                </a:ext>
              </a:extLst>
            </p:cNvPr>
            <p:cNvSpPr/>
            <p:nvPr/>
          </p:nvSpPr>
          <p:spPr>
            <a:xfrm>
              <a:off x="3453778" y="2208145"/>
              <a:ext cx="1127014" cy="21980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esquinas redondeadas 6">
              <a:extLst>
                <a:ext uri="{FF2B5EF4-FFF2-40B4-BE49-F238E27FC236}">
                  <a16:creationId xmlns:a16="http://schemas.microsoft.com/office/drawing/2014/main" id="{70EA1A81-2F52-2ABE-8428-F1B22447670F}"/>
                </a:ext>
              </a:extLst>
            </p:cNvPr>
            <p:cNvSpPr/>
            <p:nvPr/>
          </p:nvSpPr>
          <p:spPr>
            <a:xfrm>
              <a:off x="8019857" y="2208145"/>
              <a:ext cx="1127014" cy="21980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esquinas redondeadas 9">
              <a:extLst>
                <a:ext uri="{FF2B5EF4-FFF2-40B4-BE49-F238E27FC236}">
                  <a16:creationId xmlns:a16="http://schemas.microsoft.com/office/drawing/2014/main" id="{98F077F8-0E13-2C39-5965-E9180926B6DD}"/>
                </a:ext>
              </a:extLst>
            </p:cNvPr>
            <p:cNvSpPr/>
            <p:nvPr/>
          </p:nvSpPr>
          <p:spPr>
            <a:xfrm>
              <a:off x="8624285" y="3066981"/>
              <a:ext cx="1127014" cy="21980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esquinas redondeadas 10">
              <a:extLst>
                <a:ext uri="{FF2B5EF4-FFF2-40B4-BE49-F238E27FC236}">
                  <a16:creationId xmlns:a16="http://schemas.microsoft.com/office/drawing/2014/main" id="{E1AD3F34-906F-ED17-B358-5EEBC8DA512C}"/>
                </a:ext>
              </a:extLst>
            </p:cNvPr>
            <p:cNvSpPr/>
            <p:nvPr/>
          </p:nvSpPr>
          <p:spPr>
            <a:xfrm>
              <a:off x="8019857" y="5411476"/>
              <a:ext cx="1127014" cy="21980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CuadroTexto 11">
              <a:extLst>
                <a:ext uri="{FF2B5EF4-FFF2-40B4-BE49-F238E27FC236}">
                  <a16:creationId xmlns:a16="http://schemas.microsoft.com/office/drawing/2014/main" id="{054A621F-4E5D-2D60-4F9A-402FFDC2FAB8}"/>
                </a:ext>
              </a:extLst>
            </p:cNvPr>
            <p:cNvSpPr txBox="1"/>
            <p:nvPr/>
          </p:nvSpPr>
          <p:spPr>
            <a:xfrm>
              <a:off x="3719382" y="893665"/>
              <a:ext cx="7673609" cy="738664"/>
            </a:xfrm>
            <a:prstGeom prst="rect">
              <a:avLst/>
            </a:prstGeom>
            <a:noFill/>
            <a:ln>
              <a:solidFill>
                <a:srgbClr val="7030A0"/>
              </a:solidFill>
              <a:prstDash val="sysDash"/>
            </a:ln>
          </p:spPr>
          <p:txBody>
            <a:bodyPr wrap="square">
              <a:spAutoFit/>
            </a:bodyPr>
            <a:lstStyle/>
            <a:p>
              <a:r>
                <a:rPr lang="es-PE" sz="1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El hongo Ustilago maydis se propaga principalmente a través de esporas que se encuentran en el suelo o en residuos de plantas infectadas. Las esporas son liberadas al medio ambiente, especialmente en condiciones de alta humedad.</a:t>
              </a:r>
              <a:endParaRPr lang="es-PE" sz="14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17" name="CuadroTexto 16">
              <a:extLst>
                <a:ext uri="{FF2B5EF4-FFF2-40B4-BE49-F238E27FC236}">
                  <a16:creationId xmlns:a16="http://schemas.microsoft.com/office/drawing/2014/main" id="{630CC957-89BF-BD1A-BE7B-F67365C186BA}"/>
                </a:ext>
              </a:extLst>
            </p:cNvPr>
            <p:cNvSpPr txBox="1"/>
            <p:nvPr/>
          </p:nvSpPr>
          <p:spPr>
            <a:xfrm>
              <a:off x="1969621" y="2530345"/>
              <a:ext cx="1259424" cy="307777"/>
            </a:xfrm>
            <a:prstGeom prst="rect">
              <a:avLst/>
            </a:prstGeom>
            <a:noFill/>
            <a:ln>
              <a:solidFill>
                <a:srgbClr val="7030A0"/>
              </a:solidFill>
              <a:prstDash val="dashDot"/>
            </a:ln>
          </p:spPr>
          <p:txBody>
            <a:bodyPr wrap="square">
              <a:spAutoFit/>
            </a:bodyPr>
            <a:lstStyle/>
            <a:p>
              <a:r>
                <a:rPr lang="es-PE" sz="1400" b="1" kern="100" dirty="0">
                  <a:effectLst/>
                  <a:latin typeface="Times New Roman" panose="02020603050405020304" pitchFamily="18" charset="0"/>
                  <a:ea typeface="Calibri" panose="020F0502020204030204" pitchFamily="34" charset="0"/>
                  <a:cs typeface="Times New Roman" panose="02020603050405020304" pitchFamily="18" charset="0"/>
                </a:rPr>
                <a:t>Germinación</a:t>
              </a:r>
              <a:r>
                <a:rPr lang="es-PE"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CuadroTexto 17">
              <a:extLst>
                <a:ext uri="{FF2B5EF4-FFF2-40B4-BE49-F238E27FC236}">
                  <a16:creationId xmlns:a16="http://schemas.microsoft.com/office/drawing/2014/main" id="{A8BEDAF6-59C0-0F56-DB79-D35B48278C4E}"/>
                </a:ext>
              </a:extLst>
            </p:cNvPr>
            <p:cNvSpPr txBox="1"/>
            <p:nvPr/>
          </p:nvSpPr>
          <p:spPr>
            <a:xfrm>
              <a:off x="1910569" y="953714"/>
              <a:ext cx="1127013" cy="646331"/>
            </a:xfrm>
            <a:prstGeom prst="rect">
              <a:avLst/>
            </a:prstGeom>
            <a:noFill/>
            <a:ln>
              <a:solidFill>
                <a:srgbClr val="7030A0"/>
              </a:solidFill>
              <a:prstDash val="lgDashDotDot"/>
            </a:ln>
          </p:spPr>
          <p:txBody>
            <a:bodyPr wrap="square">
              <a:spAutoFit/>
            </a:bodyPr>
            <a:lstStyle/>
            <a:p>
              <a:pPr algn="ctr"/>
              <a:r>
                <a:rPr lang="es-MX" dirty="0">
                  <a:latin typeface="Times New Roman" panose="02020603050405020304" pitchFamily="18" charset="0"/>
                  <a:ea typeface="Calibri" panose="020F0502020204030204" pitchFamily="34" charset="0"/>
                </a:rPr>
                <a:t>Infección inicial</a:t>
              </a:r>
              <a:endParaRPr lang="es-PE" dirty="0"/>
            </a:p>
          </p:txBody>
        </p:sp>
        <p:cxnSp>
          <p:nvCxnSpPr>
            <p:cNvPr id="27" name="Conector recto 26">
              <a:extLst>
                <a:ext uri="{FF2B5EF4-FFF2-40B4-BE49-F238E27FC236}">
                  <a16:creationId xmlns:a16="http://schemas.microsoft.com/office/drawing/2014/main" id="{05673654-866D-64FD-D08C-CA79183595DB}"/>
                </a:ext>
              </a:extLst>
            </p:cNvPr>
            <p:cNvCxnSpPr>
              <a:cxnSpLocks/>
            </p:cNvCxnSpPr>
            <p:nvPr/>
          </p:nvCxnSpPr>
          <p:spPr>
            <a:xfrm flipH="1">
              <a:off x="1479062" y="1276880"/>
              <a:ext cx="22453" cy="4088760"/>
            </a:xfrm>
            <a:prstGeom prst="line">
              <a:avLst/>
            </a:prstGeom>
            <a:ln w="28575">
              <a:solidFill>
                <a:schemeClr val="bg2">
                  <a:lumMod val="1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8A2307BB-B949-945B-EE08-50120B5F9A46}"/>
                </a:ext>
              </a:extLst>
            </p:cNvPr>
            <p:cNvCxnSpPr>
              <a:cxnSpLocks/>
              <a:endCxn id="18" idx="1"/>
            </p:cNvCxnSpPr>
            <p:nvPr/>
          </p:nvCxnSpPr>
          <p:spPr>
            <a:xfrm>
              <a:off x="1539614" y="1276880"/>
              <a:ext cx="370955"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1CD81F4E-D759-B612-2A54-BC523B975104}"/>
                </a:ext>
              </a:extLst>
            </p:cNvPr>
            <p:cNvCxnSpPr>
              <a:cxnSpLocks/>
            </p:cNvCxnSpPr>
            <p:nvPr/>
          </p:nvCxnSpPr>
          <p:spPr>
            <a:xfrm>
              <a:off x="1578946" y="2684233"/>
              <a:ext cx="390675"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F962BBF1-4E7C-21CC-120A-615F3E49BE8B}"/>
                </a:ext>
              </a:extLst>
            </p:cNvPr>
            <p:cNvCxnSpPr>
              <a:cxnSpLocks/>
            </p:cNvCxnSpPr>
            <p:nvPr/>
          </p:nvCxnSpPr>
          <p:spPr>
            <a:xfrm>
              <a:off x="1501515" y="5365640"/>
              <a:ext cx="409054"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EFF2C086-B417-B814-70B3-B8E1500FA05A}"/>
                </a:ext>
              </a:extLst>
            </p:cNvPr>
            <p:cNvSpPr txBox="1"/>
            <p:nvPr/>
          </p:nvSpPr>
          <p:spPr>
            <a:xfrm>
              <a:off x="3719382" y="2318490"/>
              <a:ext cx="7631594" cy="738664"/>
            </a:xfrm>
            <a:prstGeom prst="rect">
              <a:avLst/>
            </a:prstGeom>
            <a:noFill/>
            <a:ln>
              <a:solidFill>
                <a:srgbClr val="7030A0"/>
              </a:solidFill>
              <a:prstDash val="dashDot"/>
            </a:ln>
          </p:spPr>
          <p:txBody>
            <a:bodyPr wrap="square">
              <a:spAutoFit/>
            </a:bodyPr>
            <a:lstStyle/>
            <a:p>
              <a:r>
                <a:rPr lang="es-PE" sz="1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Cuando las esporas encuentran condiciones ambientales favorables (como temperatura y humedad adecuadas), germinan y penetran en las plantas de maíz a través de heridas o garras de las raíces, así como a través de las hojas jóvenes.</a:t>
              </a:r>
              <a:endParaRPr lang="es-PE" sz="14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41" name="CuadroTexto 40">
              <a:extLst>
                <a:ext uri="{FF2B5EF4-FFF2-40B4-BE49-F238E27FC236}">
                  <a16:creationId xmlns:a16="http://schemas.microsoft.com/office/drawing/2014/main" id="{E3C765F9-0AAB-C991-FDDB-3368D63D4FD8}"/>
                </a:ext>
              </a:extLst>
            </p:cNvPr>
            <p:cNvSpPr txBox="1"/>
            <p:nvPr/>
          </p:nvSpPr>
          <p:spPr>
            <a:xfrm>
              <a:off x="3738535" y="3595783"/>
              <a:ext cx="7593288" cy="738664"/>
            </a:xfrm>
            <a:prstGeom prst="rect">
              <a:avLst/>
            </a:prstGeom>
            <a:noFill/>
            <a:ln w="12700">
              <a:solidFill>
                <a:srgbClr val="7030A0"/>
              </a:solidFill>
              <a:prstDash val="dash"/>
            </a:ln>
          </p:spPr>
          <p:txBody>
            <a:bodyPr wrap="square">
              <a:spAutoFit/>
            </a:bodyPr>
            <a:lstStyle/>
            <a:p>
              <a:r>
                <a:rPr lang="es-PE" sz="1400" kern="0" dirty="0">
                  <a:solidFill>
                    <a:srgbClr val="000000"/>
                  </a:solidFill>
                  <a:effectLst/>
                  <a:latin typeface="Times New Roman" panose="02020603050405020304" pitchFamily="18" charset="0"/>
                  <a:ea typeface="Times New Roman" panose="02020603050405020304" pitchFamily="18" charset="0"/>
                </a:rPr>
                <a:t>Una vez dentro de la planta, el hongo se multiplica y coloniza rápidamente los tejidos vegetales, transformando los órganos afectados en estructuras similares a tumores o agallas. Estas agallas, que son las que se conocen comúnmente como "carbón", se forman en los granos, tallos y hojas.</a:t>
              </a:r>
              <a:endParaRPr lang="es-PE" sz="1100" dirty="0"/>
            </a:p>
          </p:txBody>
        </p:sp>
        <p:sp>
          <p:nvSpPr>
            <p:cNvPr id="42" name="CuadroTexto 41">
              <a:extLst>
                <a:ext uri="{FF2B5EF4-FFF2-40B4-BE49-F238E27FC236}">
                  <a16:creationId xmlns:a16="http://schemas.microsoft.com/office/drawing/2014/main" id="{1C786EF6-679C-C273-4462-C09E4C3F81A8}"/>
                </a:ext>
              </a:extLst>
            </p:cNvPr>
            <p:cNvSpPr txBox="1"/>
            <p:nvPr/>
          </p:nvSpPr>
          <p:spPr>
            <a:xfrm>
              <a:off x="3725072" y="5008456"/>
              <a:ext cx="6695763" cy="692497"/>
            </a:xfrm>
            <a:prstGeom prst="rect">
              <a:avLst/>
            </a:prstGeom>
            <a:noFill/>
            <a:ln w="12700">
              <a:solidFill>
                <a:srgbClr val="7030A0"/>
              </a:solidFill>
              <a:prstDash val="dash"/>
            </a:ln>
          </p:spPr>
          <p:txBody>
            <a:bodyPr wrap="square">
              <a:spAutoFit/>
            </a:bodyPr>
            <a:lstStyle/>
            <a:p>
              <a:r>
                <a:rPr lang="es-PE" sz="1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Cuando las agallas alcanzan su desarrollo completo, el hongo produce nuevas esporas, que son liberadas al medio ambiente, completando así el ciclo de infección.</a:t>
              </a:r>
              <a:endParaRPr lang="es-PE" sz="1400"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s-PE" sz="1100" dirty="0"/>
            </a:p>
          </p:txBody>
        </p:sp>
        <p:sp>
          <p:nvSpPr>
            <p:cNvPr id="44" name="CuadroTexto 43">
              <a:extLst>
                <a:ext uri="{FF2B5EF4-FFF2-40B4-BE49-F238E27FC236}">
                  <a16:creationId xmlns:a16="http://schemas.microsoft.com/office/drawing/2014/main" id="{D1830CC3-5536-35ED-7E0F-FE7A595F7E03}"/>
                </a:ext>
              </a:extLst>
            </p:cNvPr>
            <p:cNvSpPr txBox="1"/>
            <p:nvPr/>
          </p:nvSpPr>
          <p:spPr>
            <a:xfrm>
              <a:off x="1930905" y="5031540"/>
              <a:ext cx="1377586" cy="523220"/>
            </a:xfrm>
            <a:prstGeom prst="rect">
              <a:avLst/>
            </a:prstGeom>
            <a:noFill/>
            <a:ln>
              <a:solidFill>
                <a:srgbClr val="7030A0"/>
              </a:solidFill>
              <a:prstDash val="dashDot"/>
            </a:ln>
          </p:spPr>
          <p:txBody>
            <a:bodyPr wrap="square">
              <a:spAutoFit/>
            </a:bodyPr>
            <a:lstStyle/>
            <a:p>
              <a:r>
                <a:rPr lang="es-PE" sz="1400" b="1" kern="100" dirty="0">
                  <a:latin typeface="Times New Roman" panose="02020603050405020304" pitchFamily="18" charset="0"/>
                  <a:ea typeface="Calibri" panose="020F0502020204030204" pitchFamily="34" charset="0"/>
                  <a:cs typeface="Times New Roman" panose="02020603050405020304" pitchFamily="18" charset="0"/>
                </a:rPr>
                <a:t>Producción de esporas</a:t>
              </a:r>
              <a:endParaRPr lang="es-PE" sz="1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50" name="Conector recto de flecha 49">
              <a:extLst>
                <a:ext uri="{FF2B5EF4-FFF2-40B4-BE49-F238E27FC236}">
                  <a16:creationId xmlns:a16="http://schemas.microsoft.com/office/drawing/2014/main" id="{66DE3A9F-DFA1-F1C0-5A83-45558A428612}"/>
                </a:ext>
              </a:extLst>
            </p:cNvPr>
            <p:cNvCxnSpPr>
              <a:cxnSpLocks/>
              <a:endCxn id="33" idx="1"/>
            </p:cNvCxnSpPr>
            <p:nvPr/>
          </p:nvCxnSpPr>
          <p:spPr>
            <a:xfrm>
              <a:off x="3258440" y="2684233"/>
              <a:ext cx="460942" cy="3589"/>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002F3994-1292-CC15-2CC6-57C622DE0275}"/>
                </a:ext>
              </a:extLst>
            </p:cNvPr>
            <p:cNvCxnSpPr>
              <a:cxnSpLocks/>
            </p:cNvCxnSpPr>
            <p:nvPr/>
          </p:nvCxnSpPr>
          <p:spPr>
            <a:xfrm>
              <a:off x="3037582" y="1219436"/>
              <a:ext cx="700953" cy="16151"/>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0F9A70D4-FA78-E785-514E-D199A746DC0A}"/>
                </a:ext>
              </a:extLst>
            </p:cNvPr>
            <p:cNvCxnSpPr>
              <a:cxnSpLocks/>
            </p:cNvCxnSpPr>
            <p:nvPr/>
          </p:nvCxnSpPr>
          <p:spPr>
            <a:xfrm>
              <a:off x="1479062" y="3971850"/>
              <a:ext cx="390675"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4" name="CuadroTexto 53">
              <a:extLst>
                <a:ext uri="{FF2B5EF4-FFF2-40B4-BE49-F238E27FC236}">
                  <a16:creationId xmlns:a16="http://schemas.microsoft.com/office/drawing/2014/main" id="{4A47A4EF-48CE-8F20-E94A-1D82B12FB83B}"/>
                </a:ext>
              </a:extLst>
            </p:cNvPr>
            <p:cNvSpPr txBox="1"/>
            <p:nvPr/>
          </p:nvSpPr>
          <p:spPr>
            <a:xfrm>
              <a:off x="1952003" y="3827109"/>
              <a:ext cx="1259425" cy="307777"/>
            </a:xfrm>
            <a:prstGeom prst="rect">
              <a:avLst/>
            </a:prstGeom>
            <a:noFill/>
            <a:ln>
              <a:solidFill>
                <a:srgbClr val="7030A0"/>
              </a:solidFill>
              <a:prstDash val="dashDot"/>
            </a:ln>
          </p:spPr>
          <p:txBody>
            <a:bodyPr wrap="square">
              <a:spAutoFit/>
            </a:bodyPr>
            <a:lstStyle/>
            <a:p>
              <a:r>
                <a:rPr lang="es-PE" sz="1400" b="1" kern="100" dirty="0">
                  <a:effectLst/>
                  <a:latin typeface="Times New Roman" panose="02020603050405020304" pitchFamily="18" charset="0"/>
                  <a:ea typeface="Calibri" panose="020F0502020204030204" pitchFamily="34" charset="0"/>
                  <a:cs typeface="Times New Roman" panose="02020603050405020304" pitchFamily="18" charset="0"/>
                </a:rPr>
                <a:t>Colonización</a:t>
              </a:r>
              <a:r>
                <a:rPr lang="es-PE"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55" name="Conector recto de flecha 54">
              <a:extLst>
                <a:ext uri="{FF2B5EF4-FFF2-40B4-BE49-F238E27FC236}">
                  <a16:creationId xmlns:a16="http://schemas.microsoft.com/office/drawing/2014/main" id="{DEC92C15-8EA1-FB83-C820-4F4D33A267D5}"/>
                </a:ext>
              </a:extLst>
            </p:cNvPr>
            <p:cNvCxnSpPr>
              <a:cxnSpLocks/>
            </p:cNvCxnSpPr>
            <p:nvPr/>
          </p:nvCxnSpPr>
          <p:spPr>
            <a:xfrm>
              <a:off x="3279644" y="3980997"/>
              <a:ext cx="390675"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5E28A38C-599B-921F-097F-A611D27228AD}"/>
                </a:ext>
              </a:extLst>
            </p:cNvPr>
            <p:cNvCxnSpPr>
              <a:cxnSpLocks/>
            </p:cNvCxnSpPr>
            <p:nvPr/>
          </p:nvCxnSpPr>
          <p:spPr>
            <a:xfrm>
              <a:off x="3347860" y="5411476"/>
              <a:ext cx="390675"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63" name="CuadroTexto 62">
            <a:extLst>
              <a:ext uri="{FF2B5EF4-FFF2-40B4-BE49-F238E27FC236}">
                <a16:creationId xmlns:a16="http://schemas.microsoft.com/office/drawing/2014/main" id="{32D54139-71BB-2C9A-1AC8-3C8B15AC2581}"/>
              </a:ext>
            </a:extLst>
          </p:cNvPr>
          <p:cNvSpPr txBox="1"/>
          <p:nvPr/>
        </p:nvSpPr>
        <p:spPr>
          <a:xfrm>
            <a:off x="1390718" y="516957"/>
            <a:ext cx="3769109" cy="400110"/>
          </a:xfrm>
          <a:prstGeom prst="rect">
            <a:avLst/>
          </a:prstGeom>
          <a:solidFill>
            <a:schemeClr val="accent1">
              <a:lumMod val="60000"/>
              <a:lumOff val="40000"/>
            </a:schemeClr>
          </a:solidFill>
          <a:ln>
            <a:solidFill>
              <a:schemeClr val="tx1"/>
            </a:solidFill>
            <a:prstDash val="dashDot"/>
          </a:ln>
        </p:spPr>
        <p:txBody>
          <a:bodyPr wrap="square">
            <a:spAutoFit/>
          </a:bodyPr>
          <a:lstStyle/>
          <a:p>
            <a:r>
              <a:rPr lang="es-PE" sz="2000" b="1" kern="100" dirty="0">
                <a:latin typeface="Times New Roman" panose="02020603050405020304" pitchFamily="18" charset="0"/>
                <a:ea typeface="Calibri" panose="020F0502020204030204" pitchFamily="34" charset="0"/>
                <a:cs typeface="Times New Roman" panose="02020603050405020304" pitchFamily="18" charset="0"/>
              </a:rPr>
              <a:t>Infección de</a:t>
            </a:r>
            <a:r>
              <a:rPr lang="es-PE" sz="2000" b="1" i="1" kern="100" dirty="0">
                <a:latin typeface="Times New Roman" panose="02020603050405020304" pitchFamily="18" charset="0"/>
                <a:ea typeface="Calibri" panose="020F0502020204030204" pitchFamily="34" charset="0"/>
                <a:cs typeface="Times New Roman" panose="02020603050405020304" pitchFamily="18" charset="0"/>
              </a:rPr>
              <a:t> U. </a:t>
            </a:r>
            <a:r>
              <a:rPr lang="es-PE" sz="2000" b="1" i="1" kern="100" dirty="0" err="1">
                <a:latin typeface="Times New Roman" panose="02020603050405020304" pitchFamily="18" charset="0"/>
                <a:ea typeface="Calibri" panose="020F0502020204030204" pitchFamily="34" charset="0"/>
                <a:cs typeface="Times New Roman" panose="02020603050405020304" pitchFamily="18" charset="0"/>
              </a:rPr>
              <a:t>Maydis</a:t>
            </a:r>
            <a:endParaRPr lang="es-PE" sz="2000" b="1" i="1"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7169" name="Conector recto 7168">
            <a:extLst>
              <a:ext uri="{FF2B5EF4-FFF2-40B4-BE49-F238E27FC236}">
                <a16:creationId xmlns:a16="http://schemas.microsoft.com/office/drawing/2014/main" id="{EF8CAE0A-D355-F0BF-B694-BC09012371A4}"/>
              </a:ext>
            </a:extLst>
          </p:cNvPr>
          <p:cNvCxnSpPr>
            <a:cxnSpLocks/>
          </p:cNvCxnSpPr>
          <p:nvPr/>
        </p:nvCxnSpPr>
        <p:spPr>
          <a:xfrm flipV="1">
            <a:off x="577699" y="732466"/>
            <a:ext cx="0" cy="3167730"/>
          </a:xfrm>
          <a:prstGeom prst="line">
            <a:avLst/>
          </a:prstGeom>
          <a:ln w="28575">
            <a:solidFill>
              <a:schemeClr val="bg2">
                <a:lumMod val="1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7178" name="Rectangle 1">
            <a:extLst>
              <a:ext uri="{FF2B5EF4-FFF2-40B4-BE49-F238E27FC236}">
                <a16:creationId xmlns:a16="http://schemas.microsoft.com/office/drawing/2014/main" id="{A201A925-19A4-A384-E980-B7991A89AF01}"/>
              </a:ext>
            </a:extLst>
          </p:cNvPr>
          <p:cNvSpPr>
            <a:spLocks noChangeArrowheads="1"/>
          </p:cNvSpPr>
          <p:nvPr/>
        </p:nvSpPr>
        <p:spPr bwMode="auto">
          <a:xfrm>
            <a:off x="334222" y="63635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(Díaz, 2017)</a:t>
            </a:r>
            <a:r>
              <a:rPr kumimoji="0" lang="es-PE" altLang="es-PE" sz="1200" b="1" i="0" u="none" strike="noStrike" cap="none" normalizeH="0" baseline="0">
                <a:ln>
                  <a:noFill/>
                </a:ln>
                <a:solidFill>
                  <a:srgbClr val="000000"/>
                </a:solidFill>
                <a:effectLst/>
                <a:latin typeface="Arial" panose="020B0604020202020204" pitchFamily="34" charset="0"/>
                <a:ea typeface="Times New Roman" panose="02020603050405020304" pitchFamily="18" charset="0"/>
              </a:rPr>
              <a:t>, </a:t>
            </a:r>
            <a:r>
              <a:rPr kumimoji="0" lang="es-PE" altLang="es-PE"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(Barragán, 2019)</a:t>
            </a:r>
            <a:r>
              <a:rPr kumimoji="0" lang="es-PE" altLang="es-PE" sz="1200" b="1" i="0" u="none" strike="noStrike" cap="none" normalizeH="0" baseline="0">
                <a:ln>
                  <a:noFill/>
                </a:ln>
                <a:solidFill>
                  <a:srgbClr val="000000"/>
                </a:solidFill>
                <a:effectLst/>
                <a:latin typeface="Arial" panose="020B0604020202020204" pitchFamily="34" charset="0"/>
                <a:ea typeface="Times New Roman" panose="02020603050405020304" pitchFamily="18" charset="0"/>
              </a:rPr>
              <a:t>.</a:t>
            </a:r>
            <a:r>
              <a:rPr kumimoji="0" lang="es-PE" altLang="es-PE" sz="1100" b="0" i="0" u="none" strike="noStrike" cap="none" normalizeH="0" baseline="0">
                <a:ln>
                  <a:noFill/>
                </a:ln>
                <a:solidFill>
                  <a:schemeClr val="tx1"/>
                </a:solidFill>
                <a:effectLst/>
                <a:latin typeface="Arial" panose="020B0604020202020204" pitchFamily="34" charset="0"/>
              </a:rPr>
              <a:t> </a:t>
            </a:r>
            <a:endParaRPr kumimoji="0" lang="es-PE" altLang="es-PE" sz="1800" b="0" i="0" u="none" strike="noStrike" cap="none" normalizeH="0" baseline="0">
              <a:ln>
                <a:noFill/>
              </a:ln>
              <a:solidFill>
                <a:schemeClr val="tx1"/>
              </a:solidFill>
              <a:effectLst/>
              <a:latin typeface="Arial" panose="020B0604020202020204" pitchFamily="34" charset="0"/>
            </a:endParaRPr>
          </a:p>
        </p:txBody>
      </p:sp>
      <p:cxnSp>
        <p:nvCxnSpPr>
          <p:cNvPr id="19" name="Conector recto 18">
            <a:extLst>
              <a:ext uri="{FF2B5EF4-FFF2-40B4-BE49-F238E27FC236}">
                <a16:creationId xmlns:a16="http://schemas.microsoft.com/office/drawing/2014/main" id="{A2C79992-84E1-F515-A7A6-34D049CEC1BE}"/>
              </a:ext>
            </a:extLst>
          </p:cNvPr>
          <p:cNvCxnSpPr>
            <a:cxnSpLocks/>
            <a:endCxn id="63" idx="1"/>
          </p:cNvCxnSpPr>
          <p:nvPr/>
        </p:nvCxnSpPr>
        <p:spPr>
          <a:xfrm flipV="1">
            <a:off x="577699" y="717012"/>
            <a:ext cx="813019" cy="15454"/>
          </a:xfrm>
          <a:prstGeom prst="line">
            <a:avLst/>
          </a:prstGeom>
          <a:ln w="28575">
            <a:solidFill>
              <a:schemeClr val="bg2">
                <a:lumMod val="1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70F99D1D-1C38-945F-F784-F410610C70BB}"/>
              </a:ext>
            </a:extLst>
          </p:cNvPr>
          <p:cNvCxnSpPr>
            <a:cxnSpLocks/>
          </p:cNvCxnSpPr>
          <p:nvPr/>
        </p:nvCxnSpPr>
        <p:spPr>
          <a:xfrm flipV="1">
            <a:off x="577699" y="3876445"/>
            <a:ext cx="923815" cy="15454"/>
          </a:xfrm>
          <a:prstGeom prst="line">
            <a:avLst/>
          </a:prstGeom>
          <a:ln w="28575">
            <a:solidFill>
              <a:schemeClr val="bg2">
                <a:lumMod val="10000"/>
              </a:schemeClr>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62289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8F58E-838C-0C1A-5D1E-DB17CA10AB7E}"/>
            </a:ext>
          </a:extLst>
        </p:cNvPr>
        <p:cNvGrpSpPr/>
        <p:nvPr/>
      </p:nvGrpSpPr>
      <p:grpSpPr>
        <a:xfrm>
          <a:off x="0" y="0"/>
          <a:ext cx="0" cy="0"/>
          <a:chOff x="0" y="0"/>
          <a:chExt cx="0" cy="0"/>
        </a:xfrm>
      </p:grpSpPr>
      <p:grpSp>
        <p:nvGrpSpPr>
          <p:cNvPr id="8" name="Grupo 7">
            <a:extLst>
              <a:ext uri="{FF2B5EF4-FFF2-40B4-BE49-F238E27FC236}">
                <a16:creationId xmlns:a16="http://schemas.microsoft.com/office/drawing/2014/main" id="{C1031AE1-4FA1-CA68-DA9D-FC05456F91B3}"/>
              </a:ext>
            </a:extLst>
          </p:cNvPr>
          <p:cNvGrpSpPr/>
          <p:nvPr/>
        </p:nvGrpSpPr>
        <p:grpSpPr>
          <a:xfrm>
            <a:off x="1791359" y="1200598"/>
            <a:ext cx="9913929" cy="4861258"/>
            <a:chOff x="1479062" y="893665"/>
            <a:chExt cx="9913929" cy="4861258"/>
          </a:xfrm>
        </p:grpSpPr>
        <p:sp>
          <p:nvSpPr>
            <p:cNvPr id="2" name="Rectángulo: esquinas redondeadas 1">
              <a:extLst>
                <a:ext uri="{FF2B5EF4-FFF2-40B4-BE49-F238E27FC236}">
                  <a16:creationId xmlns:a16="http://schemas.microsoft.com/office/drawing/2014/main" id="{52FC9372-346F-4C22-3F55-3104D4B08CAC}"/>
                </a:ext>
              </a:extLst>
            </p:cNvPr>
            <p:cNvSpPr/>
            <p:nvPr/>
          </p:nvSpPr>
          <p:spPr>
            <a:xfrm>
              <a:off x="3453778" y="2963007"/>
              <a:ext cx="1127014" cy="21980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Rectángulo: esquinas redondeadas 2">
              <a:extLst>
                <a:ext uri="{FF2B5EF4-FFF2-40B4-BE49-F238E27FC236}">
                  <a16:creationId xmlns:a16="http://schemas.microsoft.com/office/drawing/2014/main" id="{6864E2DB-6390-7994-979D-5A202CCDEF6D}"/>
                </a:ext>
              </a:extLst>
            </p:cNvPr>
            <p:cNvSpPr/>
            <p:nvPr/>
          </p:nvSpPr>
          <p:spPr>
            <a:xfrm>
              <a:off x="3453778" y="2208145"/>
              <a:ext cx="1127014" cy="21980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esquinas redondeadas 6">
              <a:extLst>
                <a:ext uri="{FF2B5EF4-FFF2-40B4-BE49-F238E27FC236}">
                  <a16:creationId xmlns:a16="http://schemas.microsoft.com/office/drawing/2014/main" id="{30234C7E-DD61-022F-DF76-EF9F1470C857}"/>
                </a:ext>
              </a:extLst>
            </p:cNvPr>
            <p:cNvSpPr/>
            <p:nvPr/>
          </p:nvSpPr>
          <p:spPr>
            <a:xfrm>
              <a:off x="8019857" y="2208145"/>
              <a:ext cx="1127014" cy="21980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esquinas redondeadas 9">
              <a:extLst>
                <a:ext uri="{FF2B5EF4-FFF2-40B4-BE49-F238E27FC236}">
                  <a16:creationId xmlns:a16="http://schemas.microsoft.com/office/drawing/2014/main" id="{FDA91D92-FB0A-2277-203C-A601B041F5EB}"/>
                </a:ext>
              </a:extLst>
            </p:cNvPr>
            <p:cNvSpPr/>
            <p:nvPr/>
          </p:nvSpPr>
          <p:spPr>
            <a:xfrm>
              <a:off x="8624285" y="3066981"/>
              <a:ext cx="1127014" cy="21980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esquinas redondeadas 10">
              <a:extLst>
                <a:ext uri="{FF2B5EF4-FFF2-40B4-BE49-F238E27FC236}">
                  <a16:creationId xmlns:a16="http://schemas.microsoft.com/office/drawing/2014/main" id="{24A05423-C68F-0C33-88C6-B1C8C9755DF4}"/>
                </a:ext>
              </a:extLst>
            </p:cNvPr>
            <p:cNvSpPr/>
            <p:nvPr/>
          </p:nvSpPr>
          <p:spPr>
            <a:xfrm>
              <a:off x="8019857" y="5411476"/>
              <a:ext cx="1127014" cy="21980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CuadroTexto 11">
              <a:extLst>
                <a:ext uri="{FF2B5EF4-FFF2-40B4-BE49-F238E27FC236}">
                  <a16:creationId xmlns:a16="http://schemas.microsoft.com/office/drawing/2014/main" id="{CBC45B21-BF8F-F679-9DE1-C9219D8ED21C}"/>
                </a:ext>
              </a:extLst>
            </p:cNvPr>
            <p:cNvSpPr txBox="1"/>
            <p:nvPr/>
          </p:nvSpPr>
          <p:spPr>
            <a:xfrm>
              <a:off x="3719382" y="893665"/>
              <a:ext cx="7673609" cy="646331"/>
            </a:xfrm>
            <a:prstGeom prst="rect">
              <a:avLst/>
            </a:prstGeom>
            <a:noFill/>
            <a:ln>
              <a:solidFill>
                <a:srgbClr val="7030A0"/>
              </a:solidFill>
              <a:prstDash val="sysDash"/>
            </a:ln>
          </p:spPr>
          <p:txBody>
            <a:bodyPr wrap="square">
              <a:spAutoFit/>
            </a:bodyPr>
            <a:lstStyle/>
            <a:p>
              <a:r>
                <a:rPr lang="es-PE" sz="1800" dirty="0">
                  <a:solidFill>
                    <a:srgbClr val="000000"/>
                  </a:solidFill>
                  <a:effectLst/>
                  <a:latin typeface="Times New Roman" panose="02020603050405020304" pitchFamily="18" charset="0"/>
                  <a:ea typeface="Aptos" panose="020B0004020202020204" pitchFamily="34" charset="0"/>
                </a:rPr>
                <a:t> Aparecen en las mazorcas de maíz y en hojas y tallos. Estos crecimientos son generalmente de color negro y tienen una apariencia polvorienta</a:t>
              </a:r>
              <a:endParaRPr lang="es-PE" sz="14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17" name="CuadroTexto 16">
              <a:extLst>
                <a:ext uri="{FF2B5EF4-FFF2-40B4-BE49-F238E27FC236}">
                  <a16:creationId xmlns:a16="http://schemas.microsoft.com/office/drawing/2014/main" id="{55B9B39E-4131-0537-85A3-518DE6C2611B}"/>
                </a:ext>
              </a:extLst>
            </p:cNvPr>
            <p:cNvSpPr txBox="1"/>
            <p:nvPr/>
          </p:nvSpPr>
          <p:spPr>
            <a:xfrm>
              <a:off x="1969621" y="2167010"/>
              <a:ext cx="1259424" cy="523220"/>
            </a:xfrm>
            <a:prstGeom prst="rect">
              <a:avLst/>
            </a:prstGeom>
            <a:noFill/>
            <a:ln>
              <a:solidFill>
                <a:srgbClr val="7030A0"/>
              </a:solidFill>
              <a:prstDash val="dashDot"/>
            </a:ln>
          </p:spPr>
          <p:txBody>
            <a:bodyPr wrap="square">
              <a:spAutoFit/>
            </a:bodyPr>
            <a:lstStyle/>
            <a:p>
              <a:r>
                <a:rPr lang="es-PE" sz="1400" b="1" kern="100" dirty="0">
                  <a:latin typeface="Times New Roman" panose="02020603050405020304" pitchFamily="18" charset="0"/>
                  <a:ea typeface="Calibri" panose="020F0502020204030204" pitchFamily="34" charset="0"/>
                  <a:cs typeface="Times New Roman" panose="02020603050405020304" pitchFamily="18" charset="0"/>
                </a:rPr>
                <a:t>Perdida de rendimiento</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CuadroTexto 17">
              <a:extLst>
                <a:ext uri="{FF2B5EF4-FFF2-40B4-BE49-F238E27FC236}">
                  <a16:creationId xmlns:a16="http://schemas.microsoft.com/office/drawing/2014/main" id="{8A0B2DB1-2CC9-DB66-F41A-588F57DD8294}"/>
                </a:ext>
              </a:extLst>
            </p:cNvPr>
            <p:cNvSpPr txBox="1"/>
            <p:nvPr/>
          </p:nvSpPr>
          <p:spPr>
            <a:xfrm>
              <a:off x="1910569" y="953714"/>
              <a:ext cx="1127013" cy="369332"/>
            </a:xfrm>
            <a:prstGeom prst="rect">
              <a:avLst/>
            </a:prstGeom>
            <a:noFill/>
            <a:ln>
              <a:solidFill>
                <a:srgbClr val="7030A0"/>
              </a:solidFill>
              <a:prstDash val="lgDashDotDot"/>
            </a:ln>
          </p:spPr>
          <p:txBody>
            <a:bodyPr wrap="square">
              <a:spAutoFit/>
            </a:bodyPr>
            <a:lstStyle/>
            <a:p>
              <a:pPr algn="ctr"/>
              <a:r>
                <a:rPr lang="es-MX" dirty="0">
                  <a:latin typeface="Times New Roman" panose="02020603050405020304" pitchFamily="18" charset="0"/>
                  <a:ea typeface="Calibri" panose="020F0502020204030204" pitchFamily="34" charset="0"/>
                </a:rPr>
                <a:t>Tumores</a:t>
              </a:r>
              <a:endParaRPr lang="es-PE" dirty="0"/>
            </a:p>
          </p:txBody>
        </p:sp>
        <p:cxnSp>
          <p:nvCxnSpPr>
            <p:cNvPr id="27" name="Conector recto 26">
              <a:extLst>
                <a:ext uri="{FF2B5EF4-FFF2-40B4-BE49-F238E27FC236}">
                  <a16:creationId xmlns:a16="http://schemas.microsoft.com/office/drawing/2014/main" id="{8C0C5F65-7901-0484-5B70-9D80F3682A1D}"/>
                </a:ext>
              </a:extLst>
            </p:cNvPr>
            <p:cNvCxnSpPr>
              <a:cxnSpLocks/>
            </p:cNvCxnSpPr>
            <p:nvPr/>
          </p:nvCxnSpPr>
          <p:spPr>
            <a:xfrm flipH="1">
              <a:off x="1479062" y="1181453"/>
              <a:ext cx="29660" cy="4184187"/>
            </a:xfrm>
            <a:prstGeom prst="line">
              <a:avLst/>
            </a:prstGeom>
            <a:ln w="28575">
              <a:solidFill>
                <a:schemeClr val="bg2">
                  <a:lumMod val="1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E675A23E-A341-EB4C-0E2A-2432339464B6}"/>
                </a:ext>
              </a:extLst>
            </p:cNvPr>
            <p:cNvCxnSpPr>
              <a:cxnSpLocks/>
              <a:endCxn id="18" idx="1"/>
            </p:cNvCxnSpPr>
            <p:nvPr/>
          </p:nvCxnSpPr>
          <p:spPr>
            <a:xfrm>
              <a:off x="1539614" y="1138380"/>
              <a:ext cx="370955"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11C50883-C751-B625-5B15-CC773BAF513A}"/>
                </a:ext>
              </a:extLst>
            </p:cNvPr>
            <p:cNvCxnSpPr>
              <a:cxnSpLocks/>
            </p:cNvCxnSpPr>
            <p:nvPr/>
          </p:nvCxnSpPr>
          <p:spPr>
            <a:xfrm>
              <a:off x="1539614" y="2318049"/>
              <a:ext cx="390675"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EA2B5C21-A690-FB75-C0A1-496FE8A3E5B3}"/>
                </a:ext>
              </a:extLst>
            </p:cNvPr>
            <p:cNvCxnSpPr>
              <a:cxnSpLocks/>
            </p:cNvCxnSpPr>
            <p:nvPr/>
          </p:nvCxnSpPr>
          <p:spPr>
            <a:xfrm>
              <a:off x="1501515" y="5365640"/>
              <a:ext cx="409054"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EA76CFBE-1C09-4ACC-C3EA-7107E1954BBA}"/>
                </a:ext>
              </a:extLst>
            </p:cNvPr>
            <p:cNvSpPr txBox="1"/>
            <p:nvPr/>
          </p:nvSpPr>
          <p:spPr>
            <a:xfrm>
              <a:off x="3740586" y="2071589"/>
              <a:ext cx="7631594" cy="646331"/>
            </a:xfrm>
            <a:prstGeom prst="rect">
              <a:avLst/>
            </a:prstGeom>
            <a:noFill/>
            <a:ln>
              <a:solidFill>
                <a:srgbClr val="7030A0"/>
              </a:solidFill>
              <a:prstDash val="dashDot"/>
            </a:ln>
          </p:spPr>
          <p:txBody>
            <a:bodyPr wrap="square">
              <a:spAutoFit/>
            </a:bodyPr>
            <a:lstStyle/>
            <a:p>
              <a:r>
                <a:rPr lang="es-PE" sz="1800" dirty="0">
                  <a:solidFill>
                    <a:srgbClr val="000000"/>
                  </a:solidFill>
                  <a:effectLst/>
                  <a:latin typeface="Times New Roman" panose="02020603050405020304" pitchFamily="18" charset="0"/>
                  <a:ea typeface="Aptos" panose="020B0004020202020204" pitchFamily="34" charset="0"/>
                </a:rPr>
                <a:t>Las plantas afectadas pueden experimentar una disminución en la cantidad y calidad de las mazorcas y granos.</a:t>
              </a:r>
              <a:endParaRPr lang="es-PE" sz="14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41" name="CuadroTexto 40">
              <a:extLst>
                <a:ext uri="{FF2B5EF4-FFF2-40B4-BE49-F238E27FC236}">
                  <a16:creationId xmlns:a16="http://schemas.microsoft.com/office/drawing/2014/main" id="{60739B5B-8069-D130-65EB-3B342206EEC2}"/>
                </a:ext>
              </a:extLst>
            </p:cNvPr>
            <p:cNvSpPr txBox="1"/>
            <p:nvPr/>
          </p:nvSpPr>
          <p:spPr>
            <a:xfrm>
              <a:off x="3708440" y="3029474"/>
              <a:ext cx="7593288" cy="646331"/>
            </a:xfrm>
            <a:prstGeom prst="rect">
              <a:avLst/>
            </a:prstGeom>
            <a:noFill/>
            <a:ln w="12700">
              <a:solidFill>
                <a:srgbClr val="7030A0"/>
              </a:solidFill>
              <a:prstDash val="dash"/>
            </a:ln>
          </p:spPr>
          <p:txBody>
            <a:bodyPr wrap="square">
              <a:spAutoFit/>
            </a:bodyPr>
            <a:lstStyle/>
            <a:p>
              <a:r>
                <a:rPr lang="es-PE" sz="1800" dirty="0">
                  <a:solidFill>
                    <a:srgbClr val="000000"/>
                  </a:solidFill>
                  <a:effectLst/>
                  <a:latin typeface="Times New Roman" panose="02020603050405020304" pitchFamily="18" charset="0"/>
                  <a:ea typeface="Aptos" panose="020B0004020202020204" pitchFamily="34" charset="0"/>
                </a:rPr>
                <a:t>Las plantas pueden mostrar signos de marchitez, lo que puede llevar a su muerte prematura.</a:t>
              </a:r>
              <a:r>
                <a:rPr lang="es-PE" sz="1400" kern="0" dirty="0">
                  <a:solidFill>
                    <a:srgbClr val="000000"/>
                  </a:solidFill>
                  <a:effectLst/>
                  <a:latin typeface="Times New Roman" panose="02020603050405020304" pitchFamily="18" charset="0"/>
                  <a:ea typeface="Times New Roman" panose="02020603050405020304" pitchFamily="18" charset="0"/>
                </a:rPr>
                <a:t>.</a:t>
              </a:r>
              <a:endParaRPr lang="es-PE" sz="1100" dirty="0"/>
            </a:p>
          </p:txBody>
        </p:sp>
        <p:sp>
          <p:nvSpPr>
            <p:cNvPr id="42" name="CuadroTexto 41">
              <a:extLst>
                <a:ext uri="{FF2B5EF4-FFF2-40B4-BE49-F238E27FC236}">
                  <a16:creationId xmlns:a16="http://schemas.microsoft.com/office/drawing/2014/main" id="{A0BE88B4-6653-CB73-1E5E-07473AB820B5}"/>
                </a:ext>
              </a:extLst>
            </p:cNvPr>
            <p:cNvSpPr txBox="1"/>
            <p:nvPr/>
          </p:nvSpPr>
          <p:spPr>
            <a:xfrm>
              <a:off x="3738535" y="4110767"/>
              <a:ext cx="6695763" cy="646331"/>
            </a:xfrm>
            <a:prstGeom prst="rect">
              <a:avLst/>
            </a:prstGeom>
            <a:noFill/>
            <a:ln w="12700">
              <a:solidFill>
                <a:srgbClr val="7030A0"/>
              </a:solidFill>
              <a:prstDash val="dash"/>
            </a:ln>
          </p:spPr>
          <p:txBody>
            <a:bodyPr wrap="square">
              <a:spAutoFit/>
            </a:bodyPr>
            <a:lstStyle/>
            <a:p>
              <a:r>
                <a:rPr lang="es-PE" sz="1800" dirty="0">
                  <a:solidFill>
                    <a:srgbClr val="000000"/>
                  </a:solidFill>
                  <a:effectLst/>
                  <a:latin typeface="Times New Roman" panose="02020603050405020304" pitchFamily="18" charset="0"/>
                  <a:ea typeface="Aptos" panose="020B0004020202020204" pitchFamily="34" charset="0"/>
                </a:rPr>
                <a:t>Las mazorcas pueden mostrar cambios de color, volviéndose negras o marrones a medida que la enfermedad avanza.</a:t>
              </a:r>
              <a:endParaRPr lang="es-PE" sz="1100" dirty="0"/>
            </a:p>
          </p:txBody>
        </p:sp>
        <p:sp>
          <p:nvSpPr>
            <p:cNvPr id="44" name="CuadroTexto 43">
              <a:extLst>
                <a:ext uri="{FF2B5EF4-FFF2-40B4-BE49-F238E27FC236}">
                  <a16:creationId xmlns:a16="http://schemas.microsoft.com/office/drawing/2014/main" id="{43385A24-3ABB-95CA-A185-2DE6A2BDABD0}"/>
                </a:ext>
              </a:extLst>
            </p:cNvPr>
            <p:cNvSpPr txBox="1"/>
            <p:nvPr/>
          </p:nvSpPr>
          <p:spPr>
            <a:xfrm>
              <a:off x="1930905" y="5031540"/>
              <a:ext cx="1377586" cy="523220"/>
            </a:xfrm>
            <a:prstGeom prst="rect">
              <a:avLst/>
            </a:prstGeom>
            <a:noFill/>
            <a:ln>
              <a:solidFill>
                <a:srgbClr val="7030A0"/>
              </a:solidFill>
              <a:prstDash val="dashDot"/>
            </a:ln>
          </p:spPr>
          <p:txBody>
            <a:bodyPr wrap="square">
              <a:spAutoFit/>
            </a:bodyPr>
            <a:lstStyle/>
            <a:p>
              <a:r>
                <a:rPr lang="es-PE" sz="1400" b="1" kern="100" dirty="0">
                  <a:latin typeface="Times New Roman" panose="02020603050405020304" pitchFamily="18" charset="0"/>
                  <a:ea typeface="Calibri" panose="020F0502020204030204" pitchFamily="34" charset="0"/>
                  <a:cs typeface="Times New Roman" panose="02020603050405020304" pitchFamily="18" charset="0"/>
                </a:rPr>
                <a:t>Formación de esporas</a:t>
              </a:r>
              <a:endParaRPr lang="es-PE" sz="1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50" name="Conector recto de flecha 49">
              <a:extLst>
                <a:ext uri="{FF2B5EF4-FFF2-40B4-BE49-F238E27FC236}">
                  <a16:creationId xmlns:a16="http://schemas.microsoft.com/office/drawing/2014/main" id="{EA348E4D-4989-8E11-4185-B4D186813961}"/>
                </a:ext>
              </a:extLst>
            </p:cNvPr>
            <p:cNvCxnSpPr>
              <a:cxnSpLocks/>
              <a:endCxn id="33" idx="1"/>
            </p:cNvCxnSpPr>
            <p:nvPr/>
          </p:nvCxnSpPr>
          <p:spPr>
            <a:xfrm>
              <a:off x="3279644" y="2382417"/>
              <a:ext cx="460942" cy="12338"/>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8E5946C0-C770-2DA9-FF13-2E8902347567}"/>
                </a:ext>
              </a:extLst>
            </p:cNvPr>
            <p:cNvCxnSpPr>
              <a:cxnSpLocks/>
            </p:cNvCxnSpPr>
            <p:nvPr/>
          </p:nvCxnSpPr>
          <p:spPr>
            <a:xfrm>
              <a:off x="3037582" y="1219436"/>
              <a:ext cx="700953" cy="16151"/>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1E18CB7D-BC43-7D7A-B4DD-2C385DD95BDD}"/>
                </a:ext>
              </a:extLst>
            </p:cNvPr>
            <p:cNvCxnSpPr>
              <a:cxnSpLocks/>
            </p:cNvCxnSpPr>
            <p:nvPr/>
          </p:nvCxnSpPr>
          <p:spPr>
            <a:xfrm>
              <a:off x="1490288" y="3286788"/>
              <a:ext cx="390675"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4" name="CuadroTexto 53">
              <a:extLst>
                <a:ext uri="{FF2B5EF4-FFF2-40B4-BE49-F238E27FC236}">
                  <a16:creationId xmlns:a16="http://schemas.microsoft.com/office/drawing/2014/main" id="{B0D308FE-7B4E-EB49-EA78-61B423419845}"/>
                </a:ext>
              </a:extLst>
            </p:cNvPr>
            <p:cNvSpPr txBox="1"/>
            <p:nvPr/>
          </p:nvSpPr>
          <p:spPr>
            <a:xfrm>
              <a:off x="1930289" y="3132900"/>
              <a:ext cx="1259425" cy="307777"/>
            </a:xfrm>
            <a:prstGeom prst="rect">
              <a:avLst/>
            </a:prstGeom>
            <a:noFill/>
            <a:ln>
              <a:solidFill>
                <a:srgbClr val="7030A0"/>
              </a:solidFill>
              <a:prstDash val="dashDot"/>
            </a:ln>
          </p:spPr>
          <p:txBody>
            <a:bodyPr wrap="square">
              <a:spAutoFit/>
            </a:bodyPr>
            <a:lstStyle/>
            <a:p>
              <a:r>
                <a:rPr lang="es-PE" sz="1400" b="1" kern="100" dirty="0">
                  <a:latin typeface="Times New Roman" panose="02020603050405020304" pitchFamily="18" charset="0"/>
                  <a:ea typeface="Calibri" panose="020F0502020204030204" pitchFamily="34" charset="0"/>
                  <a:cs typeface="Times New Roman" panose="02020603050405020304" pitchFamily="18" charset="0"/>
                </a:rPr>
                <a:t>Marchitez</a:t>
              </a:r>
              <a:r>
                <a:rPr lang="es-PE"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55" name="Conector recto de flecha 54">
              <a:extLst>
                <a:ext uri="{FF2B5EF4-FFF2-40B4-BE49-F238E27FC236}">
                  <a16:creationId xmlns:a16="http://schemas.microsoft.com/office/drawing/2014/main" id="{513C1A0F-6A9D-D60E-EA27-8D6FB55B31B1}"/>
                </a:ext>
              </a:extLst>
            </p:cNvPr>
            <p:cNvCxnSpPr>
              <a:cxnSpLocks/>
            </p:cNvCxnSpPr>
            <p:nvPr/>
          </p:nvCxnSpPr>
          <p:spPr>
            <a:xfrm>
              <a:off x="3229045" y="3321260"/>
              <a:ext cx="479395"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7B6FE7C0-FCA6-D7FA-AAD3-4B0F39D37539}"/>
                </a:ext>
              </a:extLst>
            </p:cNvPr>
            <p:cNvCxnSpPr>
              <a:cxnSpLocks/>
            </p:cNvCxnSpPr>
            <p:nvPr/>
          </p:nvCxnSpPr>
          <p:spPr>
            <a:xfrm>
              <a:off x="3347860" y="5411476"/>
              <a:ext cx="390675"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7E120160-C785-0FC7-FB57-30C624975773}"/>
                </a:ext>
              </a:extLst>
            </p:cNvPr>
            <p:cNvSpPr txBox="1"/>
            <p:nvPr/>
          </p:nvSpPr>
          <p:spPr>
            <a:xfrm>
              <a:off x="3718938" y="5108592"/>
              <a:ext cx="7653242" cy="646331"/>
            </a:xfrm>
            <a:prstGeom prst="rect">
              <a:avLst/>
            </a:prstGeom>
            <a:noFill/>
            <a:ln w="12700">
              <a:solidFill>
                <a:srgbClr val="7030A0"/>
              </a:solidFill>
              <a:prstDash val="dash"/>
            </a:ln>
          </p:spPr>
          <p:txBody>
            <a:bodyPr wrap="square">
              <a:spAutoFit/>
            </a:bodyPr>
            <a:lstStyle/>
            <a:p>
              <a:r>
                <a:rPr lang="es-PE" sz="1800" dirty="0">
                  <a:solidFill>
                    <a:srgbClr val="000000"/>
                  </a:solidFill>
                  <a:effectLst/>
                  <a:latin typeface="Times New Roman" panose="02020603050405020304" pitchFamily="18" charset="0"/>
                  <a:ea typeface="Aptos" panose="020B0004020202020204" pitchFamily="34" charset="0"/>
                </a:rPr>
                <a:t>En casos avanzados, se pueden observar esporas del hongo en las partes de la planta afectada, que son responsables de la propagación de la enfermedad.</a:t>
              </a:r>
              <a:endParaRPr lang="es-PE" sz="1100" dirty="0"/>
            </a:p>
          </p:txBody>
        </p:sp>
        <p:sp>
          <p:nvSpPr>
            <p:cNvPr id="14" name="CuadroTexto 13">
              <a:extLst>
                <a:ext uri="{FF2B5EF4-FFF2-40B4-BE49-F238E27FC236}">
                  <a16:creationId xmlns:a16="http://schemas.microsoft.com/office/drawing/2014/main" id="{520D1652-AE7A-A497-78CF-0972B4236C41}"/>
                </a:ext>
              </a:extLst>
            </p:cNvPr>
            <p:cNvSpPr txBox="1"/>
            <p:nvPr/>
          </p:nvSpPr>
          <p:spPr>
            <a:xfrm>
              <a:off x="1935855" y="4138798"/>
              <a:ext cx="1377586" cy="523220"/>
            </a:xfrm>
            <a:prstGeom prst="rect">
              <a:avLst/>
            </a:prstGeom>
            <a:noFill/>
            <a:ln>
              <a:solidFill>
                <a:srgbClr val="7030A0"/>
              </a:solidFill>
              <a:prstDash val="dashDot"/>
            </a:ln>
          </p:spPr>
          <p:txBody>
            <a:bodyPr wrap="square">
              <a:spAutoFit/>
            </a:bodyPr>
            <a:lstStyle/>
            <a:p>
              <a:r>
                <a:rPr lang="es-PE" sz="1400" b="1" kern="100" dirty="0">
                  <a:latin typeface="Times New Roman" panose="02020603050405020304" pitchFamily="18" charset="0"/>
                  <a:ea typeface="Calibri" panose="020F0502020204030204" pitchFamily="34" charset="0"/>
                  <a:cs typeface="Times New Roman" panose="02020603050405020304" pitchFamily="18" charset="0"/>
                </a:rPr>
                <a:t>Coloración anormal</a:t>
              </a:r>
              <a:endParaRPr lang="es-PE" sz="1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5" name="Conector recto de flecha 14">
              <a:extLst>
                <a:ext uri="{FF2B5EF4-FFF2-40B4-BE49-F238E27FC236}">
                  <a16:creationId xmlns:a16="http://schemas.microsoft.com/office/drawing/2014/main" id="{DA994D0D-521A-7A1C-B1D1-AEC8D28C2200}"/>
                </a:ext>
              </a:extLst>
            </p:cNvPr>
            <p:cNvCxnSpPr>
              <a:cxnSpLocks/>
            </p:cNvCxnSpPr>
            <p:nvPr/>
          </p:nvCxnSpPr>
          <p:spPr>
            <a:xfrm>
              <a:off x="3347859" y="4428739"/>
              <a:ext cx="390675"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BCB3DD75-D6BE-7A0B-0D60-277486D74225}"/>
                </a:ext>
              </a:extLst>
            </p:cNvPr>
            <p:cNvCxnSpPr>
              <a:cxnSpLocks/>
            </p:cNvCxnSpPr>
            <p:nvPr/>
          </p:nvCxnSpPr>
          <p:spPr>
            <a:xfrm>
              <a:off x="1479062" y="4400408"/>
              <a:ext cx="390675" cy="0"/>
            </a:xfrm>
            <a:prstGeom prst="straightConnector1">
              <a:avLst/>
            </a:prstGeom>
            <a:ln w="28575">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0" name="CuadroTexto 19">
            <a:extLst>
              <a:ext uri="{FF2B5EF4-FFF2-40B4-BE49-F238E27FC236}">
                <a16:creationId xmlns:a16="http://schemas.microsoft.com/office/drawing/2014/main" id="{FEBE1BAE-71E7-356F-96C6-4E89B9615BA8}"/>
              </a:ext>
            </a:extLst>
          </p:cNvPr>
          <p:cNvSpPr txBox="1"/>
          <p:nvPr/>
        </p:nvSpPr>
        <p:spPr>
          <a:xfrm>
            <a:off x="0" y="6388512"/>
            <a:ext cx="6096000" cy="297967"/>
          </a:xfrm>
          <a:prstGeom prst="rect">
            <a:avLst/>
          </a:prstGeom>
          <a:noFill/>
        </p:spPr>
        <p:txBody>
          <a:bodyPr wrap="square">
            <a:spAutoFit/>
          </a:bodyPr>
          <a:lstStyle/>
          <a:p>
            <a:pPr marL="457200" algn="just">
              <a:lnSpc>
                <a:spcPts val="1680"/>
              </a:lnSpc>
              <a:spcAft>
                <a:spcPts val="1500"/>
              </a:spcAft>
            </a:pPr>
            <a:r>
              <a:rPr lang="es-PE" sz="1200" dirty="0">
                <a:solidFill>
                  <a:srgbClr val="000000"/>
                </a:solidFill>
                <a:effectLst/>
                <a:latin typeface="Times New Roman" panose="02020603050405020304" pitchFamily="18" charset="0"/>
                <a:ea typeface="Times New Roman" panose="02020603050405020304" pitchFamily="18" charset="0"/>
              </a:rPr>
              <a:t>Se recopilo de los trabajos (</a:t>
            </a:r>
            <a:r>
              <a:rPr lang="es-PE" sz="1200" dirty="0" err="1">
                <a:solidFill>
                  <a:srgbClr val="000000"/>
                </a:solidFill>
                <a:effectLst/>
                <a:latin typeface="Times New Roman" panose="02020603050405020304" pitchFamily="18" charset="0"/>
                <a:ea typeface="Times New Roman" panose="02020603050405020304" pitchFamily="18" charset="0"/>
              </a:rPr>
              <a:t>Couretot</a:t>
            </a:r>
            <a:r>
              <a:rPr lang="es-PE" sz="1200" dirty="0">
                <a:solidFill>
                  <a:srgbClr val="000000"/>
                </a:solidFill>
                <a:effectLst/>
                <a:latin typeface="Times New Roman" panose="02020603050405020304" pitchFamily="18" charset="0"/>
                <a:ea typeface="Times New Roman" panose="02020603050405020304" pitchFamily="18" charset="0"/>
              </a:rPr>
              <a:t>, </a:t>
            </a:r>
            <a:r>
              <a:rPr lang="es-PE" sz="1400" dirty="0">
                <a:solidFill>
                  <a:srgbClr val="000000"/>
                </a:solidFill>
                <a:effectLst/>
                <a:latin typeface="Times New Roman" panose="02020603050405020304" pitchFamily="18" charset="0"/>
                <a:ea typeface="Times New Roman" panose="02020603050405020304" pitchFamily="18" charset="0"/>
              </a:rPr>
              <a:t>2021</a:t>
            </a:r>
            <a:r>
              <a:rPr lang="es-PE" sz="1200" dirty="0">
                <a:solidFill>
                  <a:srgbClr val="000000"/>
                </a:solidFill>
                <a:effectLst/>
                <a:latin typeface="Times New Roman" panose="02020603050405020304" pitchFamily="18" charset="0"/>
                <a:ea typeface="Times New Roman" panose="02020603050405020304" pitchFamily="18" charset="0"/>
              </a:rPr>
              <a:t>).</a:t>
            </a:r>
            <a:endParaRPr lang="es-PE" sz="1200" dirty="0">
              <a:effectLst/>
              <a:latin typeface="Times New Roman" panose="02020603050405020304" pitchFamily="18" charset="0"/>
              <a:ea typeface="Times New Roman" panose="02020603050405020304" pitchFamily="18" charset="0"/>
            </a:endParaRPr>
          </a:p>
        </p:txBody>
      </p:sp>
      <p:sp>
        <p:nvSpPr>
          <p:cNvPr id="21" name="Rectángulo 20">
            <a:extLst>
              <a:ext uri="{FF2B5EF4-FFF2-40B4-BE49-F238E27FC236}">
                <a16:creationId xmlns:a16="http://schemas.microsoft.com/office/drawing/2014/main" id="{79CD787F-656A-33B7-B0AB-5DA323A73A4E}"/>
              </a:ext>
            </a:extLst>
          </p:cNvPr>
          <p:cNvSpPr/>
          <p:nvPr/>
        </p:nvSpPr>
        <p:spPr>
          <a:xfrm>
            <a:off x="1155466" y="273262"/>
            <a:ext cx="3752436" cy="545022"/>
          </a:xfrm>
          <a:prstGeom prst="rect">
            <a:avLst/>
          </a:prstGeom>
          <a:solidFill>
            <a:schemeClr val="accent1">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SÍNTOMAS</a:t>
            </a:r>
            <a:r>
              <a:rPr lang="es-ES" dirty="0"/>
              <a:t> </a:t>
            </a:r>
          </a:p>
        </p:txBody>
      </p:sp>
      <p:cxnSp>
        <p:nvCxnSpPr>
          <p:cNvPr id="25" name="Conector recto 24">
            <a:extLst>
              <a:ext uri="{FF2B5EF4-FFF2-40B4-BE49-F238E27FC236}">
                <a16:creationId xmlns:a16="http://schemas.microsoft.com/office/drawing/2014/main" id="{15B96D98-0689-C17A-7E45-D52D66689F94}"/>
              </a:ext>
            </a:extLst>
          </p:cNvPr>
          <p:cNvCxnSpPr>
            <a:cxnSpLocks/>
            <a:stCxn id="21" idx="1"/>
          </p:cNvCxnSpPr>
          <p:nvPr/>
        </p:nvCxnSpPr>
        <p:spPr>
          <a:xfrm flipH="1">
            <a:off x="699796" y="545773"/>
            <a:ext cx="455670" cy="0"/>
          </a:xfrm>
          <a:prstGeom prst="line">
            <a:avLst/>
          </a:prstGeom>
        </p:spPr>
        <p:style>
          <a:lnRef idx="3">
            <a:schemeClr val="dk1"/>
          </a:lnRef>
          <a:fillRef idx="0">
            <a:schemeClr val="dk1"/>
          </a:fillRef>
          <a:effectRef idx="2">
            <a:schemeClr val="dk1"/>
          </a:effectRef>
          <a:fontRef idx="minor">
            <a:schemeClr val="tx1"/>
          </a:fontRef>
        </p:style>
      </p:cxnSp>
      <p:cxnSp>
        <p:nvCxnSpPr>
          <p:cNvPr id="34" name="Conector recto 33">
            <a:extLst>
              <a:ext uri="{FF2B5EF4-FFF2-40B4-BE49-F238E27FC236}">
                <a16:creationId xmlns:a16="http://schemas.microsoft.com/office/drawing/2014/main" id="{207BB157-2057-2887-5098-578E000BF789}"/>
              </a:ext>
            </a:extLst>
          </p:cNvPr>
          <p:cNvCxnSpPr/>
          <p:nvPr/>
        </p:nvCxnSpPr>
        <p:spPr>
          <a:xfrm>
            <a:off x="690465" y="545773"/>
            <a:ext cx="0" cy="3436965"/>
          </a:xfrm>
          <a:prstGeom prst="line">
            <a:avLst/>
          </a:prstGeom>
        </p:spPr>
        <p:style>
          <a:lnRef idx="3">
            <a:schemeClr val="dk1"/>
          </a:lnRef>
          <a:fillRef idx="0">
            <a:schemeClr val="dk1"/>
          </a:fillRef>
          <a:effectRef idx="2">
            <a:schemeClr val="dk1"/>
          </a:effectRef>
          <a:fontRef idx="minor">
            <a:schemeClr val="tx1"/>
          </a:fontRef>
        </p:style>
      </p:cxnSp>
      <p:cxnSp>
        <p:nvCxnSpPr>
          <p:cNvPr id="36" name="Conector recto de flecha 35">
            <a:extLst>
              <a:ext uri="{FF2B5EF4-FFF2-40B4-BE49-F238E27FC236}">
                <a16:creationId xmlns:a16="http://schemas.microsoft.com/office/drawing/2014/main" id="{03DBF9E1-DBEE-20F8-08D6-844B28AADDCE}"/>
              </a:ext>
            </a:extLst>
          </p:cNvPr>
          <p:cNvCxnSpPr/>
          <p:nvPr/>
        </p:nvCxnSpPr>
        <p:spPr>
          <a:xfrm>
            <a:off x="699796" y="3982738"/>
            <a:ext cx="9983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43481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03122" y="46887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943940" y="2607423"/>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0000" lnSpcReduction="20000"/>
          </a:bodyPr>
          <a:lstStyle/>
          <a:p>
            <a:pPr algn="ctr"/>
            <a:r>
              <a:rPr lang="es" altLang="zh-CN" sz="13800" b="1">
                <a:solidFill>
                  <a:schemeClr val="bg1"/>
                </a:solidFill>
                <a:latin typeface="Arya"/>
                <a:ea typeface="Arya"/>
              </a:rPr>
              <a:t>2</a:t>
            </a:r>
            <a:endParaRPr lang="zh-CN" altLang="en-US" sz="13800" b="1">
              <a:solidFill>
                <a:schemeClr val="bg1"/>
              </a:solidFill>
              <a:latin typeface="思源黑体 CN Bold" panose="020B0800000000000000" pitchFamily="34" charset="-122"/>
              <a:ea typeface="思源黑体 CN Bold" panose="020B0800000000000000" pitchFamily="34" charset="-122"/>
            </a:endParaRPr>
          </a:p>
        </p:txBody>
      </p:sp>
      <p:cxnSp>
        <p:nvCxnSpPr>
          <p:cNvPr id="9" name="直接连接符 8"/>
          <p:cNvCxnSpPr/>
          <p:nvPr/>
        </p:nvCxnSpPr>
        <p:spPr>
          <a:xfrm>
            <a:off x="4346984" y="3978844"/>
            <a:ext cx="1112406" cy="0"/>
          </a:xfrm>
          <a:prstGeom prst="line">
            <a:avLst/>
          </a:prstGeom>
          <a:ln w="38100">
            <a:solidFill>
              <a:srgbClr val="1C4885"/>
            </a:solidFill>
          </a:ln>
        </p:spPr>
        <p:style>
          <a:lnRef idx="1">
            <a:schemeClr val="accent1"/>
          </a:lnRef>
          <a:fillRef idx="0">
            <a:schemeClr val="accent1"/>
          </a:fillRef>
          <a:effectRef idx="0">
            <a:schemeClr val="accent1"/>
          </a:effectRef>
          <a:fontRef idx="minor">
            <a:schemeClr val="tx1"/>
          </a:fontRef>
        </p:style>
      </p:cxnSp>
      <p:sp>
        <p:nvSpPr>
          <p:cNvPr id="3" name="文本框 10">
            <a:extLst>
              <a:ext uri="{FF2B5EF4-FFF2-40B4-BE49-F238E27FC236}">
                <a16:creationId xmlns:a16="http://schemas.microsoft.com/office/drawing/2014/main" id="{D37A4085-B03C-C7C9-2BB1-68FF7160D0CD}"/>
              </a:ext>
            </a:extLst>
          </p:cNvPr>
          <p:cNvSpPr txBox="1"/>
          <p:nvPr/>
        </p:nvSpPr>
        <p:spPr>
          <a:xfrm>
            <a:off x="3693436" y="3283200"/>
            <a:ext cx="7414151" cy="618216"/>
          </a:xfrm>
          <a:prstGeom prst="rect">
            <a:avLst/>
          </a:prstGeom>
          <a:noFill/>
        </p:spPr>
        <p:txBody>
          <a:bodyPr wrap="square" rtlCol="0">
            <a:normAutofit/>
          </a:bodyPr>
          <a:lstStyle/>
          <a:p>
            <a:pPr algn="ctr"/>
            <a:r>
              <a:rPr lang="es-PE" sz="2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DIAGNÓSTICO</a:t>
            </a:r>
            <a:endParaRPr lang="es" altLang="en-US" sz="1100" dirty="0">
              <a:solidFill>
                <a:schemeClr val="tx1">
                  <a:lumMod val="85000"/>
                  <a:lumOff val="15000"/>
                </a:schemeClr>
              </a:solidFill>
              <a:latin typeface="Arya"/>
              <a:ea typeface="Arya"/>
            </a:endParaRPr>
          </a:p>
        </p:txBody>
      </p:sp>
    </p:spTree>
    <p:extLst>
      <p:ext uri="{BB962C8B-B14F-4D97-AF65-F5344CB8AC3E}">
        <p14:creationId xmlns:p14="http://schemas.microsoft.com/office/powerpoint/2010/main" val="2728859397"/>
      </p:ext>
    </p:extLst>
  </p:cSld>
  <p:clrMapOvr>
    <a:masterClrMapping/>
  </p:clrMapOvr>
  <mc:AlternateContent xmlns:mc="http://schemas.openxmlformats.org/markup-compatibility/2006" xmlns:p14="http://schemas.microsoft.com/office/powerpoint/2010/main">
    <mc:Choice Requires="p14">
      <p:transition p14:dur="1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818C7-F780-190F-842D-C9715927D5F6}"/>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531F69B7-E669-FB82-A6E9-82ADD1A59EB0}"/>
              </a:ext>
            </a:extLst>
          </p:cNvPr>
          <p:cNvSpPr/>
          <p:nvPr/>
        </p:nvSpPr>
        <p:spPr>
          <a:xfrm>
            <a:off x="-711200" y="1"/>
            <a:ext cx="5994399" cy="6858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37" name="组合 36">
            <a:extLst>
              <a:ext uri="{FF2B5EF4-FFF2-40B4-BE49-F238E27FC236}">
                <a16:creationId xmlns:a16="http://schemas.microsoft.com/office/drawing/2014/main" id="{07191033-625D-D701-63E5-0ADC0792AD47}"/>
              </a:ext>
            </a:extLst>
          </p:cNvPr>
          <p:cNvGrpSpPr/>
          <p:nvPr/>
        </p:nvGrpSpPr>
        <p:grpSpPr>
          <a:xfrm rot="10800000">
            <a:off x="10786934" y="5384800"/>
            <a:ext cx="1099603" cy="1309067"/>
            <a:chOff x="6177683" y="1666134"/>
            <a:chExt cx="1362525" cy="988578"/>
          </a:xfrm>
          <a:solidFill>
            <a:srgbClr val="1C4885"/>
          </a:solidFill>
        </p:grpSpPr>
        <p:sp>
          <p:nvSpPr>
            <p:cNvPr id="38" name="矩形 37">
              <a:extLst>
                <a:ext uri="{FF2B5EF4-FFF2-40B4-BE49-F238E27FC236}">
                  <a16:creationId xmlns:a16="http://schemas.microsoft.com/office/drawing/2014/main" id="{5213B7B2-0BB5-FE20-FFE7-3223A5817C67}"/>
                </a:ext>
              </a:extLst>
            </p:cNvPr>
            <p:cNvSpPr/>
            <p:nvPr/>
          </p:nvSpPr>
          <p:spPr>
            <a:xfrm rot="5400000">
              <a:off x="5743333" y="2100484"/>
              <a:ext cx="988578" cy="1198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F0318F76-2C8D-3772-D644-FB6F70F5B404}"/>
                </a:ext>
              </a:extLst>
            </p:cNvPr>
            <p:cNvSpPr/>
            <p:nvPr/>
          </p:nvSpPr>
          <p:spPr>
            <a:xfrm>
              <a:off x="6297561" y="1666134"/>
              <a:ext cx="1242647" cy="1036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 name="直接连接符 8">
            <a:extLst>
              <a:ext uri="{FF2B5EF4-FFF2-40B4-BE49-F238E27FC236}">
                <a16:creationId xmlns:a16="http://schemas.microsoft.com/office/drawing/2014/main" id="{A9932405-9A69-C423-BFDF-882E37E6464D}"/>
              </a:ext>
            </a:extLst>
          </p:cNvPr>
          <p:cNvCxnSpPr>
            <a:cxnSpLocks/>
          </p:cNvCxnSpPr>
          <p:nvPr/>
        </p:nvCxnSpPr>
        <p:spPr>
          <a:xfrm>
            <a:off x="-421451" y="275609"/>
            <a:ext cx="10540323" cy="0"/>
          </a:xfrm>
          <a:prstGeom prst="line">
            <a:avLst/>
          </a:prstGeom>
          <a:ln w="57150">
            <a:gradFill flip="none" rotWithShape="1">
              <a:gsLst>
                <a:gs pos="0">
                  <a:srgbClr val="1C4885">
                    <a:alpha val="7000"/>
                  </a:srgbClr>
                </a:gs>
                <a:gs pos="33000">
                  <a:srgbClr val="1C4885">
                    <a:alpha val="35000"/>
                  </a:srgbClr>
                </a:gs>
                <a:gs pos="63000">
                  <a:srgbClr val="1C4885">
                    <a:alpha val="51000"/>
                  </a:srgbClr>
                </a:gs>
                <a:gs pos="100000">
                  <a:srgbClr val="1C4885"/>
                </a:gs>
              </a:gsLst>
              <a:lin ang="10800000" scaled="1"/>
            </a:gradFill>
          </a:ln>
        </p:spPr>
        <p:style>
          <a:lnRef idx="1">
            <a:schemeClr val="dk1"/>
          </a:lnRef>
          <a:fillRef idx="0">
            <a:schemeClr val="dk1"/>
          </a:fillRef>
          <a:effectRef idx="0">
            <a:schemeClr val="dk1"/>
          </a:effectRef>
          <a:fontRef idx="minor">
            <a:schemeClr val="tx1"/>
          </a:fontRef>
        </p:style>
      </p:cxnSp>
      <p:sp>
        <p:nvSpPr>
          <p:cNvPr id="4" name="CuadroTexto 3">
            <a:extLst>
              <a:ext uri="{FF2B5EF4-FFF2-40B4-BE49-F238E27FC236}">
                <a16:creationId xmlns:a16="http://schemas.microsoft.com/office/drawing/2014/main" id="{9C00F3B9-1E4D-F0FD-35FE-7F1AAC75A9BC}"/>
              </a:ext>
            </a:extLst>
          </p:cNvPr>
          <p:cNvSpPr txBox="1"/>
          <p:nvPr/>
        </p:nvSpPr>
        <p:spPr>
          <a:xfrm>
            <a:off x="-255579" y="1606706"/>
            <a:ext cx="4436206" cy="879472"/>
          </a:xfrm>
          <a:prstGeom prst="rect">
            <a:avLst/>
          </a:prstGeom>
          <a:noFill/>
          <a:ln w="38100">
            <a:solidFill>
              <a:schemeClr val="accent6">
                <a:lumMod val="75000"/>
              </a:schemeClr>
            </a:solidFill>
          </a:ln>
        </p:spPr>
        <p:txBody>
          <a:bodyPr wrap="square">
            <a:spAutoFit/>
          </a:bodyPr>
          <a:lstStyle/>
          <a:p>
            <a:pPr lvl="0" algn="just">
              <a:lnSpc>
                <a:spcPct val="150000"/>
              </a:lnSpc>
            </a:pPr>
            <a:r>
              <a:rPr lang="es-PE" sz="1800" kern="100" dirty="0">
                <a:effectLst/>
                <a:latin typeface="Times New Roman" panose="02020603050405020304" pitchFamily="18" charset="0"/>
                <a:ea typeface="Aptos" panose="020B0004020202020204" pitchFamily="34" charset="0"/>
                <a:cs typeface="Times New Roman" panose="02020603050405020304" pitchFamily="18" charset="0"/>
              </a:rPr>
              <a:t>Observación  los síntomas visibles en las plantas</a:t>
            </a:r>
            <a:r>
              <a:rPr lang="es-PE" sz="1800" kern="0" dirty="0">
                <a:effectLst/>
                <a:latin typeface="Times New Roman" panose="02020603050405020304" pitchFamily="18" charset="0"/>
                <a:ea typeface="Times New Roman" panose="02020603050405020304" pitchFamily="18" charset="0"/>
                <a:cs typeface="Times New Roman" panose="02020603050405020304" pitchFamily="18" charset="0"/>
              </a:rPr>
              <a:t> (Vargas &amp; Castro, 2017)</a:t>
            </a:r>
            <a:r>
              <a:rPr lang="es-PE"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s-PE" dirty="0"/>
          </a:p>
        </p:txBody>
      </p:sp>
      <p:pic>
        <p:nvPicPr>
          <p:cNvPr id="6" name="Imagen 5">
            <a:extLst>
              <a:ext uri="{FF2B5EF4-FFF2-40B4-BE49-F238E27FC236}">
                <a16:creationId xmlns:a16="http://schemas.microsoft.com/office/drawing/2014/main" id="{7803CED3-A24C-ECFF-5FAB-7B67DEF04375}"/>
              </a:ext>
            </a:extLst>
          </p:cNvPr>
          <p:cNvPicPr>
            <a:picLocks noChangeAspect="1"/>
          </p:cNvPicPr>
          <p:nvPr/>
        </p:nvPicPr>
        <p:blipFill>
          <a:blip r:embed="rId3"/>
          <a:stretch>
            <a:fillRect/>
          </a:stretch>
        </p:blipFill>
        <p:spPr>
          <a:xfrm>
            <a:off x="5958527" y="458904"/>
            <a:ext cx="2662960" cy="1889851"/>
          </a:xfrm>
          <a:prstGeom prst="rect">
            <a:avLst/>
          </a:prstGeom>
        </p:spPr>
      </p:pic>
      <p:pic>
        <p:nvPicPr>
          <p:cNvPr id="12" name="Imagen 11">
            <a:extLst>
              <a:ext uri="{FF2B5EF4-FFF2-40B4-BE49-F238E27FC236}">
                <a16:creationId xmlns:a16="http://schemas.microsoft.com/office/drawing/2014/main" id="{91926491-3A71-36C0-5848-E84E596EA66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5114" y="2481975"/>
            <a:ext cx="2589786" cy="1889848"/>
          </a:xfrm>
          <a:prstGeom prst="rect">
            <a:avLst/>
          </a:prstGeom>
          <a:noFill/>
        </p:spPr>
      </p:pic>
      <p:pic>
        <p:nvPicPr>
          <p:cNvPr id="13" name="Imagen 12">
            <a:extLst>
              <a:ext uri="{FF2B5EF4-FFF2-40B4-BE49-F238E27FC236}">
                <a16:creationId xmlns:a16="http://schemas.microsoft.com/office/drawing/2014/main" id="{84D55967-207A-5609-464D-1D6F561A3B2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46505" y="437868"/>
            <a:ext cx="2662956" cy="1931919"/>
          </a:xfrm>
          <a:prstGeom prst="rect">
            <a:avLst/>
          </a:prstGeom>
          <a:noFill/>
        </p:spPr>
      </p:pic>
      <p:sp>
        <p:nvSpPr>
          <p:cNvPr id="15" name="CuadroTexto 14">
            <a:extLst>
              <a:ext uri="{FF2B5EF4-FFF2-40B4-BE49-F238E27FC236}">
                <a16:creationId xmlns:a16="http://schemas.microsoft.com/office/drawing/2014/main" id="{5448EBBA-34E1-1BE9-966F-F7C04178AFD6}"/>
              </a:ext>
            </a:extLst>
          </p:cNvPr>
          <p:cNvSpPr txBox="1"/>
          <p:nvPr/>
        </p:nvSpPr>
        <p:spPr>
          <a:xfrm>
            <a:off x="8741021" y="5811115"/>
            <a:ext cx="2929232" cy="700000"/>
          </a:xfrm>
          <a:prstGeom prst="rect">
            <a:avLst/>
          </a:prstGeom>
          <a:noFill/>
          <a:ln w="28575">
            <a:solidFill>
              <a:schemeClr val="accent6">
                <a:lumMod val="50000"/>
              </a:schemeClr>
            </a:solidFill>
          </a:ln>
        </p:spPr>
        <p:txBody>
          <a:bodyPr wrap="square">
            <a:spAutoFit/>
          </a:bodyPr>
          <a:lstStyle/>
          <a:p>
            <a:pPr marL="457200" indent="450215" algn="just">
              <a:lnSpc>
                <a:spcPct val="150000"/>
              </a:lnSpc>
              <a:spcAft>
                <a:spcPts val="1920"/>
              </a:spcAft>
            </a:pPr>
            <a:r>
              <a:rPr lang="es-PE" sz="1400" kern="100" dirty="0">
                <a:effectLst/>
                <a:latin typeface="Times New Roman" panose="02020603050405020304" pitchFamily="18" charset="0"/>
                <a:ea typeface="Aptos" panose="020B0004020202020204" pitchFamily="34" charset="0"/>
                <a:cs typeface="Times New Roman" panose="02020603050405020304" pitchFamily="18" charset="0"/>
              </a:rPr>
              <a:t>Deformación y cambio de color.</a:t>
            </a:r>
          </a:p>
        </p:txBody>
      </p:sp>
      <p:pic>
        <p:nvPicPr>
          <p:cNvPr id="17" name="Imagen 16" descr="Planta con hojas verdes&#10;&#10;Descripción generada automáticamente">
            <a:extLst>
              <a:ext uri="{FF2B5EF4-FFF2-40B4-BE49-F238E27FC236}">
                <a16:creationId xmlns:a16="http://schemas.microsoft.com/office/drawing/2014/main" id="{04EC4CE5-F056-1BCE-C4E2-286B6DD4B3E3}"/>
              </a:ext>
            </a:extLst>
          </p:cNvPr>
          <p:cNvPicPr>
            <a:picLocks noChangeAspect="1"/>
          </p:cNvPicPr>
          <p:nvPr/>
        </p:nvPicPr>
        <p:blipFill>
          <a:blip r:embed="rId6"/>
          <a:stretch>
            <a:fillRect/>
          </a:stretch>
        </p:blipFill>
        <p:spPr>
          <a:xfrm>
            <a:off x="5649807" y="4480895"/>
            <a:ext cx="2589786" cy="2093104"/>
          </a:xfrm>
          <a:prstGeom prst="rect">
            <a:avLst/>
          </a:prstGeom>
        </p:spPr>
      </p:pic>
      <p:pic>
        <p:nvPicPr>
          <p:cNvPr id="18" name="Imagen 17">
            <a:extLst>
              <a:ext uri="{FF2B5EF4-FFF2-40B4-BE49-F238E27FC236}">
                <a16:creationId xmlns:a16="http://schemas.microsoft.com/office/drawing/2014/main" id="{1A113D5B-2A84-3E19-FE04-E366887F5CA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703" t="2271"/>
          <a:stretch/>
        </p:blipFill>
        <p:spPr bwMode="auto">
          <a:xfrm flipH="1">
            <a:off x="8874157" y="3116572"/>
            <a:ext cx="2662959" cy="2215933"/>
          </a:xfrm>
          <a:prstGeom prst="rect">
            <a:avLst/>
          </a:prstGeom>
          <a:noFill/>
          <a:ln>
            <a:noFill/>
          </a:ln>
          <a:extLst>
            <a:ext uri="{53640926-AAD7-44D8-BBD7-CCE9431645EC}">
              <a14:shadowObscured xmlns:a14="http://schemas.microsoft.com/office/drawing/2010/main"/>
            </a:ext>
          </a:extLst>
        </p:spPr>
      </p:pic>
      <p:sp>
        <p:nvSpPr>
          <p:cNvPr id="2" name="CuadroTexto 1">
            <a:extLst>
              <a:ext uri="{FF2B5EF4-FFF2-40B4-BE49-F238E27FC236}">
                <a16:creationId xmlns:a16="http://schemas.microsoft.com/office/drawing/2014/main" id="{55084E4B-A80E-46A8-038D-1368CC252242}"/>
              </a:ext>
            </a:extLst>
          </p:cNvPr>
          <p:cNvSpPr txBox="1"/>
          <p:nvPr/>
        </p:nvSpPr>
        <p:spPr>
          <a:xfrm>
            <a:off x="572115" y="4371823"/>
            <a:ext cx="4436206" cy="1200329"/>
          </a:xfrm>
          <a:prstGeom prst="rect">
            <a:avLst/>
          </a:prstGeom>
          <a:noFill/>
          <a:ln w="38100">
            <a:solidFill>
              <a:schemeClr val="accent6">
                <a:lumMod val="75000"/>
              </a:schemeClr>
            </a:solidFill>
          </a:ln>
        </p:spPr>
        <p:txBody>
          <a:bodyPr wrap="square">
            <a:spAutoFit/>
          </a:bodyPr>
          <a:lstStyle/>
          <a:p>
            <a:pPr lvl="0" algn="just">
              <a:lnSpc>
                <a:spcPct val="150000"/>
              </a:lnSpc>
            </a:pPr>
            <a:r>
              <a:rPr lang="es-PE" sz="1800" kern="100" dirty="0">
                <a:effectLst/>
                <a:latin typeface="Times New Roman" panose="02020603050405020304" pitchFamily="18" charset="0"/>
                <a:ea typeface="Aptos" panose="020B0004020202020204" pitchFamily="34" charset="0"/>
                <a:cs typeface="Times New Roman" panose="02020603050405020304" pitchFamily="18" charset="0"/>
              </a:rPr>
              <a:t> Tumores en las mazorcas, hojas o tallos que contienen las esporas del hongo.  </a:t>
            </a:r>
          </a:p>
          <a:p>
            <a:endParaRPr lang="es-PE" dirty="0"/>
          </a:p>
        </p:txBody>
      </p:sp>
      <p:sp>
        <p:nvSpPr>
          <p:cNvPr id="3" name="CuadroTexto 2">
            <a:extLst>
              <a:ext uri="{FF2B5EF4-FFF2-40B4-BE49-F238E27FC236}">
                <a16:creationId xmlns:a16="http://schemas.microsoft.com/office/drawing/2014/main" id="{73911B45-672D-280E-BD77-46D709AB51E1}"/>
              </a:ext>
            </a:extLst>
          </p:cNvPr>
          <p:cNvSpPr txBox="1"/>
          <p:nvPr/>
        </p:nvSpPr>
        <p:spPr>
          <a:xfrm>
            <a:off x="-255579" y="3116572"/>
            <a:ext cx="4436206" cy="458074"/>
          </a:xfrm>
          <a:prstGeom prst="rect">
            <a:avLst/>
          </a:prstGeom>
          <a:noFill/>
          <a:ln w="38100">
            <a:solidFill>
              <a:schemeClr val="accent6">
                <a:lumMod val="75000"/>
              </a:schemeClr>
            </a:solidFill>
          </a:ln>
        </p:spPr>
        <p:txBody>
          <a:bodyPr wrap="square">
            <a:spAutoFit/>
          </a:bodyPr>
          <a:lstStyle/>
          <a:p>
            <a:pPr lvl="0" algn="just">
              <a:lnSpc>
                <a:spcPct val="150000"/>
              </a:lnSpc>
            </a:pPr>
            <a:r>
              <a:rPr lang="es-PE" sz="1800" kern="100" dirty="0">
                <a:effectLst/>
                <a:latin typeface="Times New Roman" panose="02020603050405020304" pitchFamily="18" charset="0"/>
                <a:ea typeface="Aptos" panose="020B0004020202020204" pitchFamily="34" charset="0"/>
                <a:cs typeface="Times New Roman" panose="02020603050405020304" pitchFamily="18" charset="0"/>
              </a:rPr>
              <a:t>Las principales señales de la infección son: </a:t>
            </a:r>
          </a:p>
        </p:txBody>
      </p:sp>
      <p:sp>
        <p:nvSpPr>
          <p:cNvPr id="7" name="CuadroTexto 6">
            <a:extLst>
              <a:ext uri="{FF2B5EF4-FFF2-40B4-BE49-F238E27FC236}">
                <a16:creationId xmlns:a16="http://schemas.microsoft.com/office/drawing/2014/main" id="{2637A761-2FB6-DDF1-09CF-46433BEF213A}"/>
              </a:ext>
            </a:extLst>
          </p:cNvPr>
          <p:cNvSpPr txBox="1"/>
          <p:nvPr/>
        </p:nvSpPr>
        <p:spPr>
          <a:xfrm>
            <a:off x="582539" y="580492"/>
            <a:ext cx="2905161" cy="458074"/>
          </a:xfrm>
          <a:prstGeom prst="rect">
            <a:avLst/>
          </a:prstGeom>
          <a:noFill/>
          <a:ln w="38100">
            <a:solidFill>
              <a:schemeClr val="accent6">
                <a:lumMod val="75000"/>
              </a:schemeClr>
            </a:solidFill>
          </a:ln>
        </p:spPr>
        <p:txBody>
          <a:bodyPr wrap="square">
            <a:spAutoFit/>
          </a:bodyPr>
          <a:lstStyle/>
          <a:p>
            <a:pPr lvl="0" algn="ctr">
              <a:lnSpc>
                <a:spcPct val="150000"/>
              </a:lnSpc>
            </a:pPr>
            <a:r>
              <a:rPr lang="es-PE" sz="1800" b="1" kern="100" dirty="0">
                <a:effectLst/>
                <a:latin typeface="Times New Roman" panose="02020603050405020304" pitchFamily="18" charset="0"/>
                <a:ea typeface="Aptos" panose="020B0004020202020204" pitchFamily="34" charset="0"/>
                <a:cs typeface="Times New Roman" panose="02020603050405020304" pitchFamily="18" charset="0"/>
              </a:rPr>
              <a:t>1. Diagnóstico en campo</a:t>
            </a:r>
            <a:endParaRPr lang="es-PE"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cxnSp>
        <p:nvCxnSpPr>
          <p:cNvPr id="10" name="Conector recto de flecha 9">
            <a:extLst>
              <a:ext uri="{FF2B5EF4-FFF2-40B4-BE49-F238E27FC236}">
                <a16:creationId xmlns:a16="http://schemas.microsoft.com/office/drawing/2014/main" id="{4CC427EE-FA8F-8533-C5A9-8296B7175B38}"/>
              </a:ext>
            </a:extLst>
          </p:cNvPr>
          <p:cNvCxnSpPr/>
          <p:nvPr/>
        </p:nvCxnSpPr>
        <p:spPr>
          <a:xfrm>
            <a:off x="2132435" y="1038566"/>
            <a:ext cx="0" cy="547586"/>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9" name="Conector recto 18">
            <a:extLst>
              <a:ext uri="{FF2B5EF4-FFF2-40B4-BE49-F238E27FC236}">
                <a16:creationId xmlns:a16="http://schemas.microsoft.com/office/drawing/2014/main" id="{89322E1E-35D2-BAE0-0C77-DE545C42C137}"/>
              </a:ext>
            </a:extLst>
          </p:cNvPr>
          <p:cNvCxnSpPr/>
          <p:nvPr/>
        </p:nvCxnSpPr>
        <p:spPr>
          <a:xfrm>
            <a:off x="1959429" y="3610947"/>
            <a:ext cx="0" cy="385097"/>
          </a:xfrm>
          <a:prstGeom prst="line">
            <a:avLst/>
          </a:prstGeom>
        </p:spPr>
        <p:style>
          <a:lnRef idx="3">
            <a:schemeClr val="accent5"/>
          </a:lnRef>
          <a:fillRef idx="0">
            <a:schemeClr val="accent5"/>
          </a:fillRef>
          <a:effectRef idx="2">
            <a:schemeClr val="accent5"/>
          </a:effectRef>
          <a:fontRef idx="minor">
            <a:schemeClr val="tx1"/>
          </a:fontRef>
        </p:style>
      </p:cxnSp>
      <p:cxnSp>
        <p:nvCxnSpPr>
          <p:cNvPr id="21" name="Conector recto 20">
            <a:extLst>
              <a:ext uri="{FF2B5EF4-FFF2-40B4-BE49-F238E27FC236}">
                <a16:creationId xmlns:a16="http://schemas.microsoft.com/office/drawing/2014/main" id="{EA4C61C5-7D0A-0935-9834-DCA1974DE923}"/>
              </a:ext>
            </a:extLst>
          </p:cNvPr>
          <p:cNvCxnSpPr/>
          <p:nvPr/>
        </p:nvCxnSpPr>
        <p:spPr>
          <a:xfrm flipH="1">
            <a:off x="-111967" y="4002833"/>
            <a:ext cx="2071396"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3" name="Conector recto 22">
            <a:extLst>
              <a:ext uri="{FF2B5EF4-FFF2-40B4-BE49-F238E27FC236}">
                <a16:creationId xmlns:a16="http://schemas.microsoft.com/office/drawing/2014/main" id="{D941267C-7CB6-B109-7E83-EADDC5D58531}"/>
              </a:ext>
            </a:extLst>
          </p:cNvPr>
          <p:cNvCxnSpPr/>
          <p:nvPr/>
        </p:nvCxnSpPr>
        <p:spPr>
          <a:xfrm>
            <a:off x="-93306" y="3996044"/>
            <a:ext cx="0" cy="911858"/>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Conector recto de flecha 24">
            <a:extLst>
              <a:ext uri="{FF2B5EF4-FFF2-40B4-BE49-F238E27FC236}">
                <a16:creationId xmlns:a16="http://schemas.microsoft.com/office/drawing/2014/main" id="{122AFA50-FBE9-AB8B-3C7E-6118D3E57884}"/>
              </a:ext>
            </a:extLst>
          </p:cNvPr>
          <p:cNvCxnSpPr/>
          <p:nvPr/>
        </p:nvCxnSpPr>
        <p:spPr>
          <a:xfrm>
            <a:off x="-111967" y="4926563"/>
            <a:ext cx="684082"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7" name="Conector recto de flecha 26">
            <a:extLst>
              <a:ext uri="{FF2B5EF4-FFF2-40B4-BE49-F238E27FC236}">
                <a16:creationId xmlns:a16="http://schemas.microsoft.com/office/drawing/2014/main" id="{0C7E7C37-0BC8-B6E7-F41F-7ED0BB840FDE}"/>
              </a:ext>
            </a:extLst>
          </p:cNvPr>
          <p:cNvCxnSpPr>
            <a:stCxn id="4" idx="2"/>
          </p:cNvCxnSpPr>
          <p:nvPr/>
        </p:nvCxnSpPr>
        <p:spPr>
          <a:xfrm flipH="1">
            <a:off x="1959429" y="2486178"/>
            <a:ext cx="3095" cy="54627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1" name="Conector recto 30">
            <a:extLst>
              <a:ext uri="{FF2B5EF4-FFF2-40B4-BE49-F238E27FC236}">
                <a16:creationId xmlns:a16="http://schemas.microsoft.com/office/drawing/2014/main" id="{635E679D-256C-9446-A3BC-5BAF5B0ACBF3}"/>
              </a:ext>
            </a:extLst>
          </p:cNvPr>
          <p:cNvCxnSpPr/>
          <p:nvPr/>
        </p:nvCxnSpPr>
        <p:spPr>
          <a:xfrm>
            <a:off x="5008321" y="5001208"/>
            <a:ext cx="27487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3" name="Conector recto 32">
            <a:extLst>
              <a:ext uri="{FF2B5EF4-FFF2-40B4-BE49-F238E27FC236}">
                <a16:creationId xmlns:a16="http://schemas.microsoft.com/office/drawing/2014/main" id="{635F1E36-0969-F391-41C9-1712FC4F55B1}"/>
              </a:ext>
            </a:extLst>
          </p:cNvPr>
          <p:cNvCxnSpPr>
            <a:cxnSpLocks/>
          </p:cNvCxnSpPr>
          <p:nvPr/>
        </p:nvCxnSpPr>
        <p:spPr>
          <a:xfrm flipV="1">
            <a:off x="5283199" y="1403827"/>
            <a:ext cx="0" cy="3606713"/>
          </a:xfrm>
          <a:prstGeom prst="line">
            <a:avLst/>
          </a:prstGeom>
        </p:spPr>
        <p:style>
          <a:lnRef idx="3">
            <a:schemeClr val="accent2"/>
          </a:lnRef>
          <a:fillRef idx="0">
            <a:schemeClr val="accent2"/>
          </a:fillRef>
          <a:effectRef idx="2">
            <a:schemeClr val="accent2"/>
          </a:effectRef>
          <a:fontRef idx="minor">
            <a:schemeClr val="tx1"/>
          </a:fontRef>
        </p:style>
      </p:cxnSp>
      <p:cxnSp>
        <p:nvCxnSpPr>
          <p:cNvPr id="35" name="Conector recto de flecha 34">
            <a:extLst>
              <a:ext uri="{FF2B5EF4-FFF2-40B4-BE49-F238E27FC236}">
                <a16:creationId xmlns:a16="http://schemas.microsoft.com/office/drawing/2014/main" id="{9EADF1AB-6A7B-AAFB-3B7F-851483ED8E11}"/>
              </a:ext>
            </a:extLst>
          </p:cNvPr>
          <p:cNvCxnSpPr>
            <a:endCxn id="6" idx="1"/>
          </p:cNvCxnSpPr>
          <p:nvPr/>
        </p:nvCxnSpPr>
        <p:spPr>
          <a:xfrm>
            <a:off x="5283199" y="1403828"/>
            <a:ext cx="675328" cy="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Conector recto de flecha 27">
            <a:extLst>
              <a:ext uri="{FF2B5EF4-FFF2-40B4-BE49-F238E27FC236}">
                <a16:creationId xmlns:a16="http://schemas.microsoft.com/office/drawing/2014/main" id="{FDE76BC6-B285-4C9E-AD42-80B2DA82DA03}"/>
              </a:ext>
            </a:extLst>
          </p:cNvPr>
          <p:cNvCxnSpPr>
            <a:cxnSpLocks/>
            <a:stCxn id="6" idx="3"/>
            <a:endCxn id="13" idx="1"/>
          </p:cNvCxnSpPr>
          <p:nvPr/>
        </p:nvCxnSpPr>
        <p:spPr>
          <a:xfrm flipV="1">
            <a:off x="8621487" y="1403828"/>
            <a:ext cx="325018" cy="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Conector recto de flecha 29">
            <a:extLst>
              <a:ext uri="{FF2B5EF4-FFF2-40B4-BE49-F238E27FC236}">
                <a16:creationId xmlns:a16="http://schemas.microsoft.com/office/drawing/2014/main" id="{5471664E-51A6-4BA4-BD0A-16AE59C5CD36}"/>
              </a:ext>
            </a:extLst>
          </p:cNvPr>
          <p:cNvCxnSpPr>
            <a:cxnSpLocks/>
            <a:stCxn id="15" idx="0"/>
            <a:endCxn id="18" idx="2"/>
          </p:cNvCxnSpPr>
          <p:nvPr/>
        </p:nvCxnSpPr>
        <p:spPr>
          <a:xfrm flipH="1" flipV="1">
            <a:off x="10205636" y="5332505"/>
            <a:ext cx="1" cy="4786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Conector recto de flecha 33">
            <a:extLst>
              <a:ext uri="{FF2B5EF4-FFF2-40B4-BE49-F238E27FC236}">
                <a16:creationId xmlns:a16="http://schemas.microsoft.com/office/drawing/2014/main" id="{5564E53E-76E8-4CA6-89C1-465707049EBD}"/>
              </a:ext>
            </a:extLst>
          </p:cNvPr>
          <p:cNvCxnSpPr>
            <a:cxnSpLocks/>
            <a:stCxn id="15" idx="1"/>
          </p:cNvCxnSpPr>
          <p:nvPr/>
        </p:nvCxnSpPr>
        <p:spPr>
          <a:xfrm flipH="1">
            <a:off x="8179824" y="6161115"/>
            <a:ext cx="56119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Conector recto de flecha 35">
            <a:extLst>
              <a:ext uri="{FF2B5EF4-FFF2-40B4-BE49-F238E27FC236}">
                <a16:creationId xmlns:a16="http://schemas.microsoft.com/office/drawing/2014/main" id="{579501D9-5E6D-4CE7-926D-C13DE8F67C8A}"/>
              </a:ext>
            </a:extLst>
          </p:cNvPr>
          <p:cNvCxnSpPr>
            <a:cxnSpLocks/>
            <a:stCxn id="5" idx="3"/>
            <a:endCxn id="12" idx="1"/>
          </p:cNvCxnSpPr>
          <p:nvPr/>
        </p:nvCxnSpPr>
        <p:spPr>
          <a:xfrm flipV="1">
            <a:off x="5283199" y="3426899"/>
            <a:ext cx="711915" cy="21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446908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AFE0-34C6-EB3D-709B-A17F359CC1BA}"/>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3BBB0CD2-71B8-293A-D6E6-C496A4200656}"/>
              </a:ext>
            </a:extLst>
          </p:cNvPr>
          <p:cNvSpPr/>
          <p:nvPr/>
        </p:nvSpPr>
        <p:spPr>
          <a:xfrm>
            <a:off x="-711200" y="1"/>
            <a:ext cx="5994399" cy="6858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37" name="组合 36">
            <a:extLst>
              <a:ext uri="{FF2B5EF4-FFF2-40B4-BE49-F238E27FC236}">
                <a16:creationId xmlns:a16="http://schemas.microsoft.com/office/drawing/2014/main" id="{80670942-0483-56DE-2A71-9AC11A9BAEB5}"/>
              </a:ext>
            </a:extLst>
          </p:cNvPr>
          <p:cNvGrpSpPr/>
          <p:nvPr/>
        </p:nvGrpSpPr>
        <p:grpSpPr>
          <a:xfrm rot="10800000">
            <a:off x="10786934" y="5384800"/>
            <a:ext cx="1099603" cy="1309067"/>
            <a:chOff x="6177683" y="1666134"/>
            <a:chExt cx="1362525" cy="988578"/>
          </a:xfrm>
          <a:solidFill>
            <a:srgbClr val="1C4885"/>
          </a:solidFill>
        </p:grpSpPr>
        <p:sp>
          <p:nvSpPr>
            <p:cNvPr id="38" name="矩形 37">
              <a:extLst>
                <a:ext uri="{FF2B5EF4-FFF2-40B4-BE49-F238E27FC236}">
                  <a16:creationId xmlns:a16="http://schemas.microsoft.com/office/drawing/2014/main" id="{E1B31EAB-F344-F13B-C1BF-5F48AD26178B}"/>
                </a:ext>
              </a:extLst>
            </p:cNvPr>
            <p:cNvSpPr/>
            <p:nvPr/>
          </p:nvSpPr>
          <p:spPr>
            <a:xfrm rot="5400000">
              <a:off x="5743333" y="2100484"/>
              <a:ext cx="988578" cy="1198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4318B65B-9AAE-475C-302F-798789DDB923}"/>
                </a:ext>
              </a:extLst>
            </p:cNvPr>
            <p:cNvSpPr/>
            <p:nvPr/>
          </p:nvSpPr>
          <p:spPr>
            <a:xfrm>
              <a:off x="6297561" y="1666134"/>
              <a:ext cx="1242647" cy="1036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 name="直接连接符 8">
            <a:extLst>
              <a:ext uri="{FF2B5EF4-FFF2-40B4-BE49-F238E27FC236}">
                <a16:creationId xmlns:a16="http://schemas.microsoft.com/office/drawing/2014/main" id="{961CCCF3-403E-FA75-003B-26CEB5DA2501}"/>
              </a:ext>
            </a:extLst>
          </p:cNvPr>
          <p:cNvCxnSpPr>
            <a:cxnSpLocks/>
          </p:cNvCxnSpPr>
          <p:nvPr/>
        </p:nvCxnSpPr>
        <p:spPr>
          <a:xfrm>
            <a:off x="748039" y="508875"/>
            <a:ext cx="10540323" cy="0"/>
          </a:xfrm>
          <a:prstGeom prst="line">
            <a:avLst/>
          </a:prstGeom>
          <a:ln w="57150">
            <a:gradFill flip="none" rotWithShape="1">
              <a:gsLst>
                <a:gs pos="0">
                  <a:srgbClr val="1C4885">
                    <a:alpha val="7000"/>
                  </a:srgbClr>
                </a:gs>
                <a:gs pos="33000">
                  <a:srgbClr val="1C4885">
                    <a:alpha val="35000"/>
                  </a:srgbClr>
                </a:gs>
                <a:gs pos="63000">
                  <a:srgbClr val="1C4885">
                    <a:alpha val="51000"/>
                  </a:srgbClr>
                </a:gs>
                <a:gs pos="100000">
                  <a:srgbClr val="1C4885"/>
                </a:gs>
              </a:gsLst>
              <a:lin ang="10800000" scaled="1"/>
            </a:gradFill>
          </a:ln>
        </p:spPr>
        <p:style>
          <a:lnRef idx="1">
            <a:schemeClr val="dk1"/>
          </a:lnRef>
          <a:fillRef idx="0">
            <a:schemeClr val="dk1"/>
          </a:fillRef>
          <a:effectRef idx="0">
            <a:schemeClr val="dk1"/>
          </a:effectRef>
          <a:fontRef idx="minor">
            <a:schemeClr val="tx1"/>
          </a:fontRef>
        </p:style>
      </p:cxnSp>
      <p:sp>
        <p:nvSpPr>
          <p:cNvPr id="4" name="CuadroTexto 3">
            <a:extLst>
              <a:ext uri="{FF2B5EF4-FFF2-40B4-BE49-F238E27FC236}">
                <a16:creationId xmlns:a16="http://schemas.microsoft.com/office/drawing/2014/main" id="{5E8645F8-5AA9-E1F1-7CF8-B01FE26D7B04}"/>
              </a:ext>
            </a:extLst>
          </p:cNvPr>
          <p:cNvSpPr txBox="1"/>
          <p:nvPr/>
        </p:nvSpPr>
        <p:spPr>
          <a:xfrm>
            <a:off x="894922" y="987996"/>
            <a:ext cx="3189665" cy="4849533"/>
          </a:xfrm>
          <a:prstGeom prst="rect">
            <a:avLst/>
          </a:prstGeom>
          <a:noFill/>
        </p:spPr>
        <p:txBody>
          <a:bodyPr wrap="square">
            <a:spAutoFit/>
          </a:bodyPr>
          <a:lstStyle/>
          <a:p>
            <a:endParaRPr lang="es-PE" sz="1600" dirty="0">
              <a:latin typeface="Times New Roman" panose="02020603050405020304" pitchFamily="18" charset="0"/>
            </a:endParaRPr>
          </a:p>
          <a:p>
            <a:pPr indent="450215" algn="just">
              <a:lnSpc>
                <a:spcPct val="150000"/>
              </a:lnSpc>
              <a:spcAft>
                <a:spcPts val="1920"/>
              </a:spcAft>
            </a:pPr>
            <a:r>
              <a:rPr lang="es-PE" sz="1600" b="1" kern="100" dirty="0">
                <a:effectLst/>
                <a:latin typeface="Times New Roman" panose="02020603050405020304" pitchFamily="18" charset="0"/>
                <a:ea typeface="Aptos" panose="020B0004020202020204" pitchFamily="34" charset="0"/>
                <a:cs typeface="Times New Roman" panose="02020603050405020304" pitchFamily="18" charset="0"/>
              </a:rPr>
              <a:t>2. Laboratorio: </a:t>
            </a:r>
          </a:p>
          <a:p>
            <a:pPr indent="450215" algn="just">
              <a:lnSpc>
                <a:spcPct val="150000"/>
              </a:lnSpc>
              <a:spcAft>
                <a:spcPts val="1920"/>
              </a:spcAft>
            </a:pPr>
            <a:r>
              <a:rPr lang="es-PE" sz="1600" kern="100" dirty="0">
                <a:effectLst/>
                <a:latin typeface="Times New Roman" panose="02020603050405020304" pitchFamily="18" charset="0"/>
                <a:ea typeface="Aptos" panose="020B0004020202020204" pitchFamily="34" charset="0"/>
                <a:cs typeface="Times New Roman" panose="02020603050405020304" pitchFamily="18" charset="0"/>
              </a:rPr>
              <a:t>Para un diagnóstico más preciso y confirmar la presencia de </a:t>
            </a:r>
            <a:r>
              <a:rPr lang="es-PE" sz="1600" i="1" kern="100" dirty="0">
                <a:effectLst/>
                <a:latin typeface="Times New Roman" panose="02020603050405020304" pitchFamily="18" charset="0"/>
                <a:ea typeface="Aptos" panose="020B0004020202020204" pitchFamily="34" charset="0"/>
                <a:cs typeface="Times New Roman" panose="02020603050405020304" pitchFamily="18" charset="0"/>
              </a:rPr>
              <a:t>Ustilago maydis</a:t>
            </a:r>
            <a:r>
              <a:rPr lang="es-PE" sz="1600" kern="100" dirty="0">
                <a:effectLst/>
                <a:latin typeface="Times New Roman" panose="02020603050405020304" pitchFamily="18" charset="0"/>
                <a:ea typeface="Aptos" panose="020B0004020202020204" pitchFamily="34" charset="0"/>
                <a:cs typeface="Times New Roman" panose="02020603050405020304" pitchFamily="18" charset="0"/>
              </a:rPr>
              <a:t>, se pueden realizar las siguientes pruebas en laboratorio (</a:t>
            </a:r>
            <a:r>
              <a:rPr lang="es-PE" sz="1600" kern="0" dirty="0">
                <a:effectLst/>
                <a:latin typeface="Times New Roman" panose="02020603050405020304" pitchFamily="18" charset="0"/>
                <a:ea typeface="Times New Roman" panose="02020603050405020304" pitchFamily="18" charset="0"/>
                <a:cs typeface="Times New Roman" panose="02020603050405020304" pitchFamily="18" charset="0"/>
              </a:rPr>
              <a:t>Vargas, A., et al. 2001)</a:t>
            </a:r>
            <a:r>
              <a:rPr lang="es-PE" sz="16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342900" lvl="0" indent="-342900" algn="just">
              <a:lnSpc>
                <a:spcPct val="150000"/>
              </a:lnSpc>
              <a:buFont typeface="+mj-lt"/>
              <a:buAutoNum type="alphaLcPeriod"/>
              <a:tabLst>
                <a:tab pos="457200" algn="l"/>
              </a:tabLst>
            </a:pPr>
            <a:r>
              <a:rPr lang="es-PE" sz="1600" dirty="0">
                <a:effectLst/>
                <a:latin typeface="Times New Roman" panose="02020603050405020304" pitchFamily="18" charset="0"/>
                <a:ea typeface="Times New Roman" panose="02020603050405020304" pitchFamily="18" charset="0"/>
                <a:cs typeface="Times New Roman" panose="02020603050405020304" pitchFamily="18" charset="0"/>
              </a:rPr>
              <a:t>Aislamiento y cultivo del hongo</a:t>
            </a:r>
          </a:p>
          <a:p>
            <a:pPr marL="342900" lvl="0" indent="-342900" algn="just">
              <a:lnSpc>
                <a:spcPct val="150000"/>
              </a:lnSpc>
              <a:buFont typeface="+mj-lt"/>
              <a:buAutoNum type="alphaLcPeriod"/>
              <a:tabLst>
                <a:tab pos="457200" algn="l"/>
              </a:tabLst>
            </a:pPr>
            <a:r>
              <a:rPr lang="es-PE" sz="1600" dirty="0">
                <a:effectLst/>
                <a:latin typeface="Times New Roman" panose="02020603050405020304" pitchFamily="18" charset="0"/>
                <a:ea typeface="Times New Roman" panose="02020603050405020304" pitchFamily="18" charset="0"/>
                <a:cs typeface="Times New Roman" panose="02020603050405020304" pitchFamily="18" charset="0"/>
              </a:rPr>
              <a:t>Microscopía</a:t>
            </a:r>
          </a:p>
          <a:p>
            <a:pPr marL="342900" lvl="0" indent="-342900" algn="just">
              <a:lnSpc>
                <a:spcPct val="150000"/>
              </a:lnSpc>
              <a:buFont typeface="+mj-lt"/>
              <a:buAutoNum type="alphaLcPeriod"/>
              <a:tabLst>
                <a:tab pos="457200" algn="l"/>
              </a:tabLst>
            </a:pPr>
            <a:r>
              <a:rPr lang="es-PE" sz="1600" dirty="0">
                <a:effectLst/>
                <a:latin typeface="Times New Roman" panose="02020603050405020304" pitchFamily="18" charset="0"/>
                <a:ea typeface="Times New Roman" panose="02020603050405020304" pitchFamily="18" charset="0"/>
                <a:cs typeface="Times New Roman" panose="02020603050405020304" pitchFamily="18" charset="0"/>
              </a:rPr>
              <a:t>PCR (Reacción en cadena de la polimerasa)</a:t>
            </a:r>
          </a:p>
          <a:p>
            <a:pPr marL="342900" lvl="0" indent="-342900" algn="just">
              <a:lnSpc>
                <a:spcPct val="150000"/>
              </a:lnSpc>
              <a:buFont typeface="+mj-lt"/>
              <a:buAutoNum type="alphaLcPeriod"/>
              <a:tabLst>
                <a:tab pos="457200" algn="l"/>
              </a:tabLst>
            </a:pPr>
            <a:r>
              <a:rPr lang="es-PE" sz="1600" dirty="0">
                <a:effectLst/>
                <a:latin typeface="Times New Roman" panose="02020603050405020304" pitchFamily="18" charset="0"/>
                <a:ea typeface="Times New Roman" panose="02020603050405020304" pitchFamily="18" charset="0"/>
                <a:cs typeface="Times New Roman" panose="02020603050405020304" pitchFamily="18" charset="0"/>
              </a:rPr>
              <a:t>Pruebas serológicas</a:t>
            </a:r>
            <a:endParaRPr lang="es-PE" sz="1600" dirty="0"/>
          </a:p>
        </p:txBody>
      </p:sp>
      <p:pic>
        <p:nvPicPr>
          <p:cNvPr id="2" name="Imagen 1" descr="Interfaz de usuario gráfica, Diagrama, Aplicación&#10;&#10;Descripción generada automáticamente">
            <a:extLst>
              <a:ext uri="{FF2B5EF4-FFF2-40B4-BE49-F238E27FC236}">
                <a16:creationId xmlns:a16="http://schemas.microsoft.com/office/drawing/2014/main" id="{DBAECDEA-B96B-7081-5D50-A727E00CFEDB}"/>
              </a:ext>
            </a:extLst>
          </p:cNvPr>
          <p:cNvPicPr>
            <a:picLocks noChangeAspect="1"/>
          </p:cNvPicPr>
          <p:nvPr/>
        </p:nvPicPr>
        <p:blipFill rotWithShape="1">
          <a:blip r:embed="rId3"/>
          <a:srcRect l="4546" t="5020"/>
          <a:stretch/>
        </p:blipFill>
        <p:spPr bwMode="auto">
          <a:xfrm>
            <a:off x="6414074" y="854629"/>
            <a:ext cx="4491447" cy="3506503"/>
          </a:xfrm>
          <a:prstGeom prst="rect">
            <a:avLst/>
          </a:prstGeom>
          <a:ln>
            <a:noFill/>
          </a:ln>
          <a:extLst>
            <a:ext uri="{53640926-AAD7-44D8-BBD7-CCE9431645EC}">
              <a14:shadowObscured xmlns:a14="http://schemas.microsoft.com/office/drawing/2010/main"/>
            </a:ext>
          </a:extLst>
        </p:spPr>
      </p:pic>
      <p:pic>
        <p:nvPicPr>
          <p:cNvPr id="10" name="Imagen 9">
            <a:extLst>
              <a:ext uri="{FF2B5EF4-FFF2-40B4-BE49-F238E27FC236}">
                <a16:creationId xmlns:a16="http://schemas.microsoft.com/office/drawing/2014/main" id="{96BA7AD7-4AA1-4C54-A578-42758FEC010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7349" y="4470252"/>
            <a:ext cx="2084896" cy="1977212"/>
          </a:xfrm>
          <a:prstGeom prst="flowChartConnector">
            <a:avLst/>
          </a:prstGeom>
          <a:noFill/>
        </p:spPr>
      </p:pic>
    </p:spTree>
    <p:extLst>
      <p:ext uri="{BB962C8B-B14F-4D97-AF65-F5344CB8AC3E}">
        <p14:creationId xmlns:p14="http://schemas.microsoft.com/office/powerpoint/2010/main" val="31431149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 name="ISPRING_PRESENTATION_TITLE" val="蓝色简洁毕业答辩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9658</TotalTime>
  <Words>2875</Words>
  <Application>Microsoft Office PowerPoint</Application>
  <PresentationFormat>Panorámica</PresentationFormat>
  <Paragraphs>196</Paragraphs>
  <Slides>25</Slides>
  <Notes>25</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25</vt:i4>
      </vt:variant>
    </vt:vector>
  </HeadingPairs>
  <TitlesOfParts>
    <vt:vector size="35" baseType="lpstr">
      <vt:lpstr>等线</vt:lpstr>
      <vt:lpstr>ADLaM Display</vt:lpstr>
      <vt:lpstr>Amasis MT Pro</vt:lpstr>
      <vt:lpstr>Arial</vt:lpstr>
      <vt:lpstr>Arya</vt:lpstr>
      <vt:lpstr>Calibri</vt:lpstr>
      <vt:lpstr>Times New Roman</vt:lpstr>
      <vt:lpstr>Wingdings</vt:lpstr>
      <vt:lpstr>思源黑体 CN Bold</vt:lpstr>
      <vt:lpstr>Office 主题​​</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kan</dc:creator>
  <dc:description>http://www.ypppt.com/</dc:description>
  <cp:lastModifiedBy>Yanet Rivera Jimenez</cp:lastModifiedBy>
  <cp:revision>39</cp:revision>
  <dcterms:created xsi:type="dcterms:W3CDTF">2018-02-27T12:12:58Z</dcterms:created>
  <dcterms:modified xsi:type="dcterms:W3CDTF">2024-12-06T21:35:16Z</dcterms:modified>
</cp:coreProperties>
</file>